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394" r:id="rId2"/>
    <p:sldId id="306" r:id="rId3"/>
    <p:sldId id="386" r:id="rId4"/>
    <p:sldId id="352" r:id="rId5"/>
    <p:sldId id="353" r:id="rId6"/>
    <p:sldId id="322" r:id="rId7"/>
    <p:sldId id="363" r:id="rId8"/>
    <p:sldId id="387" r:id="rId9"/>
    <p:sldId id="356" r:id="rId10"/>
    <p:sldId id="357" r:id="rId11"/>
    <p:sldId id="388" r:id="rId12"/>
    <p:sldId id="389" r:id="rId13"/>
    <p:sldId id="365" r:id="rId14"/>
    <p:sldId id="392" r:id="rId15"/>
    <p:sldId id="366" r:id="rId16"/>
    <p:sldId id="367" r:id="rId17"/>
    <p:sldId id="368" r:id="rId18"/>
    <p:sldId id="395" r:id="rId19"/>
    <p:sldId id="317" r:id="rId20"/>
    <p:sldId id="318" r:id="rId21"/>
    <p:sldId id="390" r:id="rId22"/>
    <p:sldId id="391" r:id="rId23"/>
    <p:sldId id="374" r:id="rId24"/>
    <p:sldId id="375" r:id="rId25"/>
    <p:sldId id="393" r:id="rId26"/>
    <p:sldId id="309" r:id="rId27"/>
    <p:sldId id="382" r:id="rId28"/>
    <p:sldId id="383" r:id="rId29"/>
    <p:sldId id="384" r:id="rId30"/>
    <p:sldId id="385" r:id="rId31"/>
    <p:sldId id="396" r:id="rId32"/>
    <p:sldId id="370" r:id="rId33"/>
    <p:sldId id="371" r:id="rId34"/>
    <p:sldId id="379" r:id="rId35"/>
    <p:sldId id="380" r:id="rId36"/>
    <p:sldId id="372" r:id="rId37"/>
    <p:sldId id="339" r:id="rId38"/>
    <p:sldId id="340" r:id="rId39"/>
    <p:sldId id="341" r:id="rId40"/>
    <p:sldId id="347" r:id="rId41"/>
    <p:sldId id="348" r:id="rId42"/>
    <p:sldId id="349" r:id="rId43"/>
    <p:sldId id="350" r:id="rId44"/>
    <p:sldId id="355" r:id="rId45"/>
    <p:sldId id="376" r:id="rId46"/>
    <p:sldId id="378" r:id="rId47"/>
    <p:sldId id="360" r:id="rId48"/>
    <p:sldId id="362" r:id="rId49"/>
    <p:sldId id="364" r:id="rId50"/>
    <p:sldId id="361" r:id="rId5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4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image" Target="../media/image56.emf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4.emf"/><Relationship Id="rId1" Type="http://schemas.openxmlformats.org/officeDocument/2006/relationships/image" Target="../media/image63.emf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10" Type="http://schemas.openxmlformats.org/officeDocument/2006/relationships/image" Target="../media/image72.emf"/><Relationship Id="rId4" Type="http://schemas.openxmlformats.org/officeDocument/2006/relationships/image" Target="../media/image66.emf"/><Relationship Id="rId9" Type="http://schemas.openxmlformats.org/officeDocument/2006/relationships/image" Target="../media/image7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DCB8696-CB91-0B40-96C6-CEA9C160DD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0F74E6-8EFF-5A48-B887-0FDFA0EC225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06F419C-F3D0-0E4C-9E3D-63ADDE67C304}" type="datetimeFigureOut">
              <a:rPr lang="zh-CN" altLang="en-US"/>
              <a:pPr>
                <a:defRPr/>
              </a:pPr>
              <a:t>2020/4/13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6A31CB8B-DFE1-2D41-9059-C02A22F94B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ED819973-C377-AE42-A292-3B1C353F3F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100645-E4C3-9B49-ABB5-E2047EA4E8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9FBF41-6E74-0D46-80F4-B2579734E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89B6654-ECF1-184D-8CF6-C5C3905CE2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513F669-7E04-8341-AB21-3F9B36E38C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31803B-C7C1-4E2C-8610-543D11EBDDDD}" type="datetime1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216653E-ECB4-9644-AAE5-300535DED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0BFF89-696C-8541-A40A-0B716783F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4643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EB54C15-6BE4-D74D-9882-D69B69DEDA3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C3013A7-A0DE-8F40-880D-5ED95F6BE80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0.png"/><Relationship Id="rId7" Type="http://schemas.openxmlformats.org/officeDocument/2006/relationships/image" Target="../media/image63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55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11" Type="http://schemas.openxmlformats.org/officeDocument/2006/relationships/image" Target="../media/image53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10.png"/><Relationship Id="rId7" Type="http://schemas.openxmlformats.org/officeDocument/2006/relationships/image" Target="../media/image81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0.png"/><Relationship Id="rId5" Type="http://schemas.openxmlformats.org/officeDocument/2006/relationships/image" Target="../media/image790.png"/><Relationship Id="rId4" Type="http://schemas.openxmlformats.org/officeDocument/2006/relationships/image" Target="../media/image50.png"/><Relationship Id="rId9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2" Type="http://schemas.openxmlformats.org/officeDocument/2006/relationships/image" Target="../media/image37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360.png"/><Relationship Id="rId10" Type="http://schemas.openxmlformats.org/officeDocument/2006/relationships/image" Target="../media/image350.png"/><Relationship Id="rId9" Type="http://schemas.openxmlformats.org/officeDocument/2006/relationships/image" Target="../media/image3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2" Type="http://schemas.openxmlformats.org/officeDocument/2006/relationships/image" Target="../media/image370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360.png"/><Relationship Id="rId10" Type="http://schemas.openxmlformats.org/officeDocument/2006/relationships/image" Target="../media/image350.png"/><Relationship Id="rId9" Type="http://schemas.openxmlformats.org/officeDocument/2006/relationships/image" Target="../media/image3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1.png"/><Relationship Id="rId12" Type="http://schemas.openxmlformats.org/officeDocument/2006/relationships/image" Target="../media/image37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360.png"/><Relationship Id="rId10" Type="http://schemas.openxmlformats.org/officeDocument/2006/relationships/image" Target="../media/image350.png"/><Relationship Id="rId9" Type="http://schemas.openxmlformats.org/officeDocument/2006/relationships/image" Target="../media/image3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80.png"/><Relationship Id="rId7" Type="http://schemas.openxmlformats.org/officeDocument/2006/relationships/image" Target="../media/image5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3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55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13" Type="http://schemas.openxmlformats.org/officeDocument/2006/relationships/image" Target="../media/image87.png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6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7.e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5" Type="http://schemas.openxmlformats.org/officeDocument/2006/relationships/image" Target="../media/image61.emf"/><Relationship Id="rId10" Type="http://schemas.openxmlformats.org/officeDocument/2006/relationships/image" Target="../media/image59.emf"/><Relationship Id="rId4" Type="http://schemas.openxmlformats.org/officeDocument/2006/relationships/image" Target="../media/image56.emf"/><Relationship Id="rId9" Type="http://schemas.openxmlformats.org/officeDocument/2006/relationships/oleObject" Target="../embeddings/oleObject11.bin"/><Relationship Id="rId14" Type="http://schemas.openxmlformats.org/officeDocument/2006/relationships/oleObject" Target="../embeddings/oleObject13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2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13" Type="http://schemas.openxmlformats.org/officeDocument/2006/relationships/oleObject" Target="../embeddings/oleObject20.bin"/><Relationship Id="rId18" Type="http://schemas.openxmlformats.org/officeDocument/2006/relationships/image" Target="../media/image70.emf"/><Relationship Id="rId3" Type="http://schemas.openxmlformats.org/officeDocument/2006/relationships/oleObject" Target="../embeddings/oleObject15.bin"/><Relationship Id="rId21" Type="http://schemas.openxmlformats.org/officeDocument/2006/relationships/oleObject" Target="../embeddings/oleObject24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67.emf"/><Relationship Id="rId17" Type="http://schemas.openxmlformats.org/officeDocument/2006/relationships/oleObject" Target="../embeddings/oleObject22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69.emf"/><Relationship Id="rId20" Type="http://schemas.openxmlformats.org/officeDocument/2006/relationships/image" Target="../media/image71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64.e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10" Type="http://schemas.openxmlformats.org/officeDocument/2006/relationships/image" Target="../media/image66.emf"/><Relationship Id="rId19" Type="http://schemas.openxmlformats.org/officeDocument/2006/relationships/oleObject" Target="../embeddings/oleObject23.bin"/><Relationship Id="rId4" Type="http://schemas.openxmlformats.org/officeDocument/2006/relationships/image" Target="../media/image63.e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68.emf"/><Relationship Id="rId22" Type="http://schemas.openxmlformats.org/officeDocument/2006/relationships/image" Target="../media/image7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02.png"/><Relationship Id="rId4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13" Type="http://schemas.openxmlformats.org/officeDocument/2006/relationships/image" Target="../media/image106.png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10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5.e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7.bin"/><Relationship Id="rId10" Type="http://schemas.openxmlformats.org/officeDocument/2006/relationships/oleObject" Target="../embeddings/oleObject30.bin"/><Relationship Id="rId4" Type="http://schemas.openxmlformats.org/officeDocument/2006/relationships/image" Target="../media/image74.e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6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31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480.png"/><Relationship Id="rId7" Type="http://schemas.openxmlformats.org/officeDocument/2006/relationships/image" Target="../media/image31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480.png"/><Relationship Id="rId7" Type="http://schemas.openxmlformats.org/officeDocument/2006/relationships/image" Target="../media/image31.png"/><Relationship Id="rId12" Type="http://schemas.openxmlformats.org/officeDocument/2006/relationships/image" Target="../media/image37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60.png"/><Relationship Id="rId5" Type="http://schemas.openxmlformats.org/officeDocument/2006/relationships/image" Target="../media/image290.png"/><Relationship Id="rId10" Type="http://schemas.openxmlformats.org/officeDocument/2006/relationships/image" Target="../media/image350.png"/><Relationship Id="rId4" Type="http://schemas.openxmlformats.org/officeDocument/2006/relationships/image" Target="../media/image280.png"/><Relationship Id="rId9" Type="http://schemas.openxmlformats.org/officeDocument/2006/relationships/image" Target="../media/image3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9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矩形 3">
            <a:extLst>
              <a:ext uri="{FF2B5EF4-FFF2-40B4-BE49-F238E27FC236}">
                <a16:creationId xmlns:a16="http://schemas.microsoft.com/office/drawing/2014/main" id="{50534F64-A592-3A43-8015-9E54EB243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8" y="182689"/>
            <a:ext cx="1416050" cy="461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上节回顾</a:t>
            </a:r>
            <a:endParaRPr kumimoji="1"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7" name="矩形 5">
                <a:extLst>
                  <a:ext uri="{FF2B5EF4-FFF2-40B4-BE49-F238E27FC236}">
                    <a16:creationId xmlns:a16="http://schemas.microsoft.com/office/drawing/2014/main" id="{35C079AD-A10F-9742-BD25-BAAFE9017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7" y="672207"/>
                <a:ext cx="8885926" cy="43027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刚体运动微分方程</a:t>
                </a:r>
                <a:endParaRPr kumimoji="1"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e>
                      </m:acc>
                      <m:r>
                        <a:rPr kumimoji="1"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𝑀</m:t>
                          </m:r>
                        </m:e>
                      </m:acc>
                    </m:oMath>
                  </m:oMathPara>
                </a14:m>
                <a:endParaRPr kumimoji="1" lang="en-US" altLang="zh-CN" sz="24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   刚体的动能定理</a:t>
                </a:r>
                <a:r>
                  <a:rPr kumimoji="1"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/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机械能守恒律</a:t>
                </a:r>
                <a:endParaRPr kumimoji="1"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e</m:t>
                              </m:r>
                            </m:e>
                          </m:d>
                        </m:sup>
                      </m:sSup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 </m:t>
                      </m:r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𝐸</m:t>
                      </m:r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𝐶</m:t>
                      </m:r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力系的简化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：主矢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</m:oMath>
                </a14:m>
                <a:r>
                  <a:rPr kumimoji="1"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+ 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主矩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𝑀</m:t>
                        </m:r>
                      </m:e>
                    </m:acc>
                  </m:oMath>
                </a14:m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刚体平衡方程</a:t>
                </a:r>
                <a:endParaRPr kumimoji="1"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e>
                      </m:acc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=0,  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𝑀</m:t>
                          </m:r>
                        </m:e>
                      </m:acc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</m:t>
                      </m:r>
                    </m:oMath>
                  </m:oMathPara>
                </a14:m>
                <a:endParaRPr kumimoji="1"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127" name="矩形 5">
                <a:extLst>
                  <a:ext uri="{FF2B5EF4-FFF2-40B4-BE49-F238E27FC236}">
                    <a16:creationId xmlns:a16="http://schemas.microsoft.com/office/drawing/2014/main" id="{35C079AD-A10F-9742-BD25-BAAFE9017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037" y="672207"/>
                <a:ext cx="8885926" cy="4302716"/>
              </a:xfrm>
              <a:prstGeom prst="rect">
                <a:avLst/>
              </a:prstGeom>
              <a:blipFill>
                <a:blip r:embed="rId2"/>
                <a:stretch>
                  <a:fillRect l="-82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108470B-13B7-4784-9C63-29E662D8B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5">
                <a:extLst>
                  <a:ext uri="{FF2B5EF4-FFF2-40B4-BE49-F238E27FC236}">
                    <a16:creationId xmlns:a16="http://schemas.microsoft.com/office/drawing/2014/main" id="{7BC5AB08-C594-43BD-BB60-4535987B7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37" y="5002478"/>
                <a:ext cx="8885926" cy="1718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求解刚体运动微分方程，需要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e>
                    </m:acc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𝐽</m:t>
                        </m:r>
                      </m:e>
                    </m:acc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𝑇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的表达式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e>
                      </m:acc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𝑂</m:t>
                          </m:r>
                        </m:sub>
                      </m:sSub>
                      <m:r>
                        <a:rPr kumimoji="1"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sSubSup>
                        <m:sSubSupPr>
                          <m:ctrlP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400" b="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   </a:t>
                </a:r>
                <a:r>
                  <a:rPr kumimoji="1" lang="zh-CN" altLang="en-US" sz="2400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关键是求刚体角动量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𝑱</m:t>
                        </m:r>
                      </m:e>
                    </m:acc>
                  </m:oMath>
                </a14:m>
                <a:r>
                  <a:rPr kumimoji="1" lang="zh-CN" altLang="en-US" sz="2400" b="1" i="0" dirty="0">
                    <a:solidFill>
                      <a:srgbClr val="FF0000"/>
                    </a:solidFill>
                    <a:latin typeface="+mj-lt"/>
                    <a:ea typeface="黑体" panose="02010609060101010101" pitchFamily="49" charset="-122"/>
                  </a:rPr>
                  <a:t> 和</a:t>
                </a:r>
                <a:r>
                  <a:rPr kumimoji="1" lang="zh-CN" altLang="en-US" sz="2400" b="1" dirty="0">
                    <a:solidFill>
                      <a:srgbClr val="FF0000"/>
                    </a:solidFill>
                    <a:latin typeface="+mj-lt"/>
                    <a:ea typeface="黑体" panose="02010609060101010101" pitchFamily="49" charset="-122"/>
                  </a:rPr>
                  <a:t>刚体</a:t>
                </a:r>
                <a:r>
                  <a:rPr kumimoji="1" lang="zh-CN" altLang="en-US" sz="2400" b="1" i="0" dirty="0">
                    <a:solidFill>
                      <a:srgbClr val="FF0000"/>
                    </a:solidFill>
                    <a:latin typeface="+mj-lt"/>
                    <a:ea typeface="黑体" panose="02010609060101010101" pitchFamily="49" charset="-122"/>
                  </a:rPr>
                  <a:t>动能 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𝑻</m:t>
                    </m:r>
                  </m:oMath>
                </a14:m>
                <a:r>
                  <a:rPr kumimoji="1" lang="zh-CN" altLang="en-US" sz="2400" b="1" i="0" dirty="0">
                    <a:solidFill>
                      <a:srgbClr val="FF0000"/>
                    </a:solidFill>
                    <a:latin typeface="+mj-lt"/>
                    <a:ea typeface="黑体" panose="02010609060101010101" pitchFamily="49" charset="-122"/>
                  </a:rPr>
                  <a:t> 的表示形式</a:t>
                </a:r>
                <a:endParaRPr kumimoji="1"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矩形 5">
                <a:extLst>
                  <a:ext uri="{FF2B5EF4-FFF2-40B4-BE49-F238E27FC236}">
                    <a16:creationId xmlns:a16="http://schemas.microsoft.com/office/drawing/2014/main" id="{7BC5AB08-C594-43BD-BB60-4535987B7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037" y="5002478"/>
                <a:ext cx="8885926" cy="1718997"/>
              </a:xfrm>
              <a:prstGeom prst="rect">
                <a:avLst/>
              </a:prstGeom>
              <a:blipFill>
                <a:blip r:embed="rId3"/>
                <a:stretch>
                  <a:fillRect l="-822" b="-493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38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330BD12-663F-498A-AF8D-229B4D170B78}"/>
                  </a:ext>
                </a:extLst>
              </p:cNvPr>
              <p:cNvSpPr/>
              <p:nvPr/>
            </p:nvSpPr>
            <p:spPr>
              <a:xfrm>
                <a:off x="98384" y="147081"/>
                <a:ext cx="8748250" cy="60795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6</m:t>
                          </m:r>
                        </m:den>
                      </m:f>
                      <m:r>
                        <a:rPr lang="en-US" altLang="zh-CN" sz="2400" b="1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𝟏</m:t>
                      </m:r>
                    </m:oMath>
                  </m:oMathPara>
                </a14:m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上式中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𝟏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为单位矩阵，满足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𝟏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角动量为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6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动能为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正方体绕质心的角动量与角速度同方向，动能正比于角速度大小的平方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穿过质心的任意轴，正方体的转动惯量为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𝑛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⋅</m:t>
                    </m:r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𝑛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6</m:t>
                        </m:r>
                      </m:den>
                    </m:f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330BD12-663F-498A-AF8D-229B4D170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84" y="147081"/>
                <a:ext cx="8748250" cy="6079549"/>
              </a:xfrm>
              <a:prstGeom prst="rect">
                <a:avLst/>
              </a:prstGeom>
              <a:blipFill>
                <a:blip r:embed="rId2"/>
                <a:stretch>
                  <a:fillRect l="-1045" r="-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34F55B3B-3721-4554-8904-24B2265D05FF}"/>
              </a:ext>
            </a:extLst>
          </p:cNvPr>
          <p:cNvGrpSpPr/>
          <p:nvPr/>
        </p:nvGrpSpPr>
        <p:grpSpPr>
          <a:xfrm>
            <a:off x="7263057" y="805841"/>
            <a:ext cx="1880943" cy="2243549"/>
            <a:chOff x="7263057" y="-101125"/>
            <a:chExt cx="1880943" cy="2243549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96E39208-332F-4A34-BA6F-264EE33E2C3A}"/>
                </a:ext>
              </a:extLst>
            </p:cNvPr>
            <p:cNvGrpSpPr/>
            <p:nvPr/>
          </p:nvGrpSpPr>
          <p:grpSpPr>
            <a:xfrm>
              <a:off x="7263057" y="-101125"/>
              <a:ext cx="1880943" cy="2243549"/>
              <a:chOff x="7372178" y="1341100"/>
              <a:chExt cx="1880943" cy="2243549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085ED4D-76AE-4142-996E-6F225A1B8B6F}"/>
                  </a:ext>
                </a:extLst>
              </p:cNvPr>
              <p:cNvSpPr/>
              <p:nvPr/>
            </p:nvSpPr>
            <p:spPr>
              <a:xfrm>
                <a:off x="7372178" y="1449659"/>
                <a:ext cx="1880943" cy="20741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立方体 20">
                <a:extLst>
                  <a:ext uri="{FF2B5EF4-FFF2-40B4-BE49-F238E27FC236}">
                    <a16:creationId xmlns:a16="http://schemas.microsoft.com/office/drawing/2014/main" id="{FC95EDF2-0826-4E39-8DDC-37A4A9DAC9F0}"/>
                  </a:ext>
                </a:extLst>
              </p:cNvPr>
              <p:cNvSpPr/>
              <p:nvPr/>
            </p:nvSpPr>
            <p:spPr>
              <a:xfrm>
                <a:off x="7687521" y="1984917"/>
                <a:ext cx="1107688" cy="988741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462C555A-8F66-4A50-813E-FEA5EC8C479A}"/>
                  </a:ext>
                </a:extLst>
              </p:cNvPr>
              <p:cNvCxnSpPr/>
              <p:nvPr/>
            </p:nvCxnSpPr>
            <p:spPr>
              <a:xfrm>
                <a:off x="7932234" y="1977483"/>
                <a:ext cx="0" cy="73274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8E4B54D0-C50D-4076-9DFF-8E32BE6190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87521" y="2710228"/>
                <a:ext cx="244713" cy="24532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339961B9-77F1-442F-A189-2D3A75FED2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2234" y="2717663"/>
                <a:ext cx="862975" cy="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3D55D5A7-5FB6-4203-98BA-B36E12E16713}"/>
                  </a:ext>
                </a:extLst>
              </p:cNvPr>
              <p:cNvCxnSpPr/>
              <p:nvPr/>
            </p:nvCxnSpPr>
            <p:spPr>
              <a:xfrm>
                <a:off x="8241365" y="2522508"/>
                <a:ext cx="801149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3AEC0159-7D1A-4DC3-BD49-0FF71686EB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4468" y="1704159"/>
                <a:ext cx="0" cy="818349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BEF63005-114D-4C39-91E6-3FEB3945CB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1" y="2522508"/>
                <a:ext cx="621365" cy="71380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2CCD5F0B-5415-402C-8C56-1BDC9C855AD7}"/>
                      </a:ext>
                    </a:extLst>
                  </p:cNvPr>
                  <p:cNvSpPr txBox="1"/>
                  <p:nvPr/>
                </p:nvSpPr>
                <p:spPr>
                  <a:xfrm>
                    <a:off x="7565369" y="3122984"/>
                    <a:ext cx="42639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90C9E74B-6C53-4EF1-8EE7-EDEDFB17C8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5369" y="3122984"/>
                    <a:ext cx="426399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8F144903-8685-4E90-860B-3D2709964A48}"/>
                      </a:ext>
                    </a:extLst>
                  </p:cNvPr>
                  <p:cNvSpPr txBox="1"/>
                  <p:nvPr/>
                </p:nvSpPr>
                <p:spPr>
                  <a:xfrm>
                    <a:off x="8826722" y="2479287"/>
                    <a:ext cx="42639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B5F0214E-A140-4FEB-9C36-F7EC093921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6722" y="2479287"/>
                    <a:ext cx="42639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3898D16D-618C-455F-8C01-7CBD51A81107}"/>
                      </a:ext>
                    </a:extLst>
                  </p:cNvPr>
                  <p:cNvSpPr txBox="1"/>
                  <p:nvPr/>
                </p:nvSpPr>
                <p:spPr>
                  <a:xfrm>
                    <a:off x="7841174" y="1341100"/>
                    <a:ext cx="40793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2D48D9F4-4A4D-4ECB-8839-32A44F40BD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41174" y="1341100"/>
                    <a:ext cx="407932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80761D09-48A3-4F2C-8DA6-E654E7764C4F}"/>
                      </a:ext>
                    </a:extLst>
                  </p:cNvPr>
                  <p:cNvSpPr txBox="1"/>
                  <p:nvPr/>
                </p:nvSpPr>
                <p:spPr>
                  <a:xfrm>
                    <a:off x="7372178" y="2337721"/>
                    <a:ext cx="43261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7900B876-5D14-4293-9D4B-1A949CBB45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2178" y="2337721"/>
                    <a:ext cx="432619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BF3E9CA5-E441-4DC4-9D09-3A7863300C13}"/>
                    </a:ext>
                  </a:extLst>
                </p:cNvPr>
                <p:cNvSpPr txBox="1"/>
                <p:nvPr/>
              </p:nvSpPr>
              <p:spPr>
                <a:xfrm>
                  <a:off x="7950550" y="913599"/>
                  <a:ext cx="4326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A2AC6D65-EAAC-4DE4-A0C5-E1DE27B75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0550" y="913599"/>
                  <a:ext cx="43261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0CC0FE-82D7-4C22-B878-8DF11D2E5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478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330BD12-663F-498A-AF8D-229B4D170B78}"/>
                  </a:ext>
                </a:extLst>
              </p:cNvPr>
              <p:cNvSpPr/>
              <p:nvPr/>
            </p:nvSpPr>
            <p:spPr>
              <a:xfrm>
                <a:off x="113251" y="347804"/>
                <a:ext cx="8755686" cy="63187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例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：正方体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绕顶点运动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，角速度为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，求角动量与动能？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解答：以该顶点为原点，建立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本体坐标系</a:t>
                </a:r>
                <a:endParaRPr lang="en-US" altLang="zh-CN" sz="24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3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因为三个方向对称，故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积分相等，故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=2</m:t>
                      </m:r>
                      <m:nary>
                        <m:naryPr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𝑥𝑦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𝜌</m:t>
                          </m:r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𝑥𝑦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4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同理，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𝑦𝑦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𝑧𝑧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3</m:t>
                        </m:r>
                      </m:den>
                    </m:f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𝑎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   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𝑥𝑧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𝑦𝑧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4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4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4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330BD12-663F-498A-AF8D-229B4D170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51" y="347804"/>
                <a:ext cx="8755686" cy="6318717"/>
              </a:xfrm>
              <a:prstGeom prst="rect">
                <a:avLst/>
              </a:prstGeom>
              <a:blipFill>
                <a:blip r:embed="rId2"/>
                <a:stretch>
                  <a:fillRect l="-1114" t="-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63D66771-3B0F-400C-8C8F-83CB3523DB57}"/>
              </a:ext>
            </a:extLst>
          </p:cNvPr>
          <p:cNvGrpSpPr/>
          <p:nvPr/>
        </p:nvGrpSpPr>
        <p:grpSpPr>
          <a:xfrm>
            <a:off x="7217098" y="817422"/>
            <a:ext cx="1926902" cy="2074126"/>
            <a:chOff x="7217098" y="-82110"/>
            <a:chExt cx="1926902" cy="207412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E7EBBFE-BE98-4CA3-A090-805AC987C3E1}"/>
                </a:ext>
              </a:extLst>
            </p:cNvPr>
            <p:cNvGrpSpPr/>
            <p:nvPr/>
          </p:nvGrpSpPr>
          <p:grpSpPr>
            <a:xfrm>
              <a:off x="7217098" y="-82110"/>
              <a:ext cx="1926902" cy="2074126"/>
              <a:chOff x="7326219" y="1360115"/>
              <a:chExt cx="1926902" cy="2074126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CB93D3C-2503-4C33-BFAF-B1C9364C2735}"/>
                  </a:ext>
                </a:extLst>
              </p:cNvPr>
              <p:cNvSpPr/>
              <p:nvPr/>
            </p:nvSpPr>
            <p:spPr>
              <a:xfrm>
                <a:off x="7372178" y="1360115"/>
                <a:ext cx="1880943" cy="20741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立方体 6">
                <a:extLst>
                  <a:ext uri="{FF2B5EF4-FFF2-40B4-BE49-F238E27FC236}">
                    <a16:creationId xmlns:a16="http://schemas.microsoft.com/office/drawing/2014/main" id="{C79BF2C0-88D3-4555-A645-750FE96FE7E5}"/>
                  </a:ext>
                </a:extLst>
              </p:cNvPr>
              <p:cNvSpPr/>
              <p:nvPr/>
            </p:nvSpPr>
            <p:spPr>
              <a:xfrm>
                <a:off x="7687521" y="1984917"/>
                <a:ext cx="1107688" cy="988741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10D15C44-9777-4148-B0F2-53AA26B0964D}"/>
                  </a:ext>
                </a:extLst>
              </p:cNvPr>
              <p:cNvCxnSpPr/>
              <p:nvPr/>
            </p:nvCxnSpPr>
            <p:spPr>
              <a:xfrm>
                <a:off x="7932234" y="1977483"/>
                <a:ext cx="0" cy="73274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E159985-E9BA-42B6-9901-69E2286BAB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87521" y="2710228"/>
                <a:ext cx="244713" cy="24532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922112BE-95D4-4542-A19E-DEDFB5776C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2234" y="2717663"/>
                <a:ext cx="862975" cy="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F0B78A7F-C308-4EF8-A0A4-0406F01433BA}"/>
                  </a:ext>
                </a:extLst>
              </p:cNvPr>
              <p:cNvCxnSpPr/>
              <p:nvPr/>
            </p:nvCxnSpPr>
            <p:spPr>
              <a:xfrm>
                <a:off x="7932234" y="2719995"/>
                <a:ext cx="801149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EBBDA8B3-A3FE-4742-9AA7-5059C0E8A0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32234" y="1886094"/>
                <a:ext cx="0" cy="818349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E1944DD9-0A35-47C3-911A-006D5BDBEC7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7651002" y="2711877"/>
                <a:ext cx="286246" cy="279921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90C9E74B-6C53-4EF1-8EE7-EDEDFB17C8FD}"/>
                      </a:ext>
                    </a:extLst>
                  </p:cNvPr>
                  <p:cNvSpPr txBox="1"/>
                  <p:nvPr/>
                </p:nvSpPr>
                <p:spPr>
                  <a:xfrm>
                    <a:off x="7326219" y="2896449"/>
                    <a:ext cx="42639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90C9E74B-6C53-4EF1-8EE7-EDEDFB17C8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6219" y="2896449"/>
                    <a:ext cx="426399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B5F0214E-A140-4FEB-9C36-F7EC093921F3}"/>
                      </a:ext>
                    </a:extLst>
                  </p:cNvPr>
                  <p:cNvSpPr txBox="1"/>
                  <p:nvPr/>
                </p:nvSpPr>
                <p:spPr>
                  <a:xfrm>
                    <a:off x="8705055" y="2498353"/>
                    <a:ext cx="42639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B5F0214E-A140-4FEB-9C36-F7EC093921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5055" y="2498353"/>
                    <a:ext cx="42639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2D48D9F4-4A4D-4ECB-8839-32A44F40BDEF}"/>
                      </a:ext>
                    </a:extLst>
                  </p:cNvPr>
                  <p:cNvSpPr txBox="1"/>
                  <p:nvPr/>
                </p:nvSpPr>
                <p:spPr>
                  <a:xfrm>
                    <a:off x="7728268" y="1422099"/>
                    <a:ext cx="40793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2D48D9F4-4A4D-4ECB-8839-32A44F40BD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8268" y="1422099"/>
                    <a:ext cx="407932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7900B876-5D14-4293-9D4B-1A949CBB4597}"/>
                      </a:ext>
                    </a:extLst>
                  </p:cNvPr>
                  <p:cNvSpPr txBox="1"/>
                  <p:nvPr/>
                </p:nvSpPr>
                <p:spPr>
                  <a:xfrm>
                    <a:off x="8151360" y="1572936"/>
                    <a:ext cx="43261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7900B876-5D14-4293-9D4B-1A949CBB45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51360" y="1572936"/>
                    <a:ext cx="432619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A2AC6D65-EAAC-4DE4-A0C5-E1DE27B7580C}"/>
                    </a:ext>
                  </a:extLst>
                </p:cNvPr>
                <p:cNvSpPr txBox="1"/>
                <p:nvPr/>
              </p:nvSpPr>
              <p:spPr>
                <a:xfrm>
                  <a:off x="7760237" y="875372"/>
                  <a:ext cx="4326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A2AC6D65-EAAC-4DE4-A0C5-E1DE27B75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0237" y="875372"/>
                  <a:ext cx="43261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2CF1C01A-BE1B-4B09-808B-92892808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141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330BD12-663F-498A-AF8D-229B4D170B78}"/>
                  </a:ext>
                </a:extLst>
              </p:cNvPr>
              <p:cNvSpPr/>
              <p:nvPr/>
            </p:nvSpPr>
            <p:spPr>
              <a:xfrm>
                <a:off x="113251" y="347804"/>
                <a:ext cx="8733383" cy="55465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4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4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假定正方体绕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轴转动，角速度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𝜔</m:t>
                    </m:r>
                    <m:acc>
                      <m:accPr>
                        <m:chr m:val="⃗"/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，则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4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4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altLang="zh-CN" sz="24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342900" indent="-34290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若正方体绕对角线运动，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𝜔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3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𝑗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，则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6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𝑗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330BD12-663F-498A-AF8D-229B4D170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51" y="347804"/>
                <a:ext cx="8733383" cy="5546583"/>
              </a:xfrm>
              <a:prstGeom prst="rect">
                <a:avLst/>
              </a:prstGeom>
              <a:blipFill>
                <a:blip r:embed="rId2"/>
                <a:stretch>
                  <a:fillRect l="-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63D66771-3B0F-400C-8C8F-83CB3523DB57}"/>
              </a:ext>
            </a:extLst>
          </p:cNvPr>
          <p:cNvGrpSpPr/>
          <p:nvPr/>
        </p:nvGrpSpPr>
        <p:grpSpPr>
          <a:xfrm>
            <a:off x="7217098" y="383857"/>
            <a:ext cx="1926902" cy="2074126"/>
            <a:chOff x="7217098" y="-82110"/>
            <a:chExt cx="1926902" cy="207412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E7EBBFE-BE98-4CA3-A090-805AC987C3E1}"/>
                </a:ext>
              </a:extLst>
            </p:cNvPr>
            <p:cNvGrpSpPr/>
            <p:nvPr/>
          </p:nvGrpSpPr>
          <p:grpSpPr>
            <a:xfrm>
              <a:off x="7217098" y="-82110"/>
              <a:ext cx="1926902" cy="2074126"/>
              <a:chOff x="7326219" y="1360115"/>
              <a:chExt cx="1926902" cy="2074126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CB93D3C-2503-4C33-BFAF-B1C9364C2735}"/>
                  </a:ext>
                </a:extLst>
              </p:cNvPr>
              <p:cNvSpPr/>
              <p:nvPr/>
            </p:nvSpPr>
            <p:spPr>
              <a:xfrm>
                <a:off x="7372178" y="1360115"/>
                <a:ext cx="1880943" cy="20741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立方体 6">
                <a:extLst>
                  <a:ext uri="{FF2B5EF4-FFF2-40B4-BE49-F238E27FC236}">
                    <a16:creationId xmlns:a16="http://schemas.microsoft.com/office/drawing/2014/main" id="{C79BF2C0-88D3-4555-A645-750FE96FE7E5}"/>
                  </a:ext>
                </a:extLst>
              </p:cNvPr>
              <p:cNvSpPr/>
              <p:nvPr/>
            </p:nvSpPr>
            <p:spPr>
              <a:xfrm>
                <a:off x="7687521" y="1984917"/>
                <a:ext cx="1107688" cy="988741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10D15C44-9777-4148-B0F2-53AA26B0964D}"/>
                  </a:ext>
                </a:extLst>
              </p:cNvPr>
              <p:cNvCxnSpPr/>
              <p:nvPr/>
            </p:nvCxnSpPr>
            <p:spPr>
              <a:xfrm>
                <a:off x="7932234" y="1977483"/>
                <a:ext cx="0" cy="73274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E159985-E9BA-42B6-9901-69E2286BAB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87521" y="2710228"/>
                <a:ext cx="244713" cy="24532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922112BE-95D4-4542-A19E-DEDFB5776C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2234" y="2717663"/>
                <a:ext cx="862975" cy="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F0B78A7F-C308-4EF8-A0A4-0406F01433BA}"/>
                  </a:ext>
                </a:extLst>
              </p:cNvPr>
              <p:cNvCxnSpPr/>
              <p:nvPr/>
            </p:nvCxnSpPr>
            <p:spPr>
              <a:xfrm>
                <a:off x="7932234" y="2719995"/>
                <a:ext cx="801149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EBBDA8B3-A3FE-4742-9AA7-5059C0E8A0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32234" y="1886094"/>
                <a:ext cx="0" cy="818349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E1944DD9-0A35-47C3-911A-006D5BDBEC7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7651002" y="2711877"/>
                <a:ext cx="286246" cy="279921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90C9E74B-6C53-4EF1-8EE7-EDEDFB17C8FD}"/>
                      </a:ext>
                    </a:extLst>
                  </p:cNvPr>
                  <p:cNvSpPr txBox="1"/>
                  <p:nvPr/>
                </p:nvSpPr>
                <p:spPr>
                  <a:xfrm>
                    <a:off x="7326219" y="2896449"/>
                    <a:ext cx="42639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90C9E74B-6C53-4EF1-8EE7-EDEDFB17C8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6219" y="2896449"/>
                    <a:ext cx="426399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B5F0214E-A140-4FEB-9C36-F7EC093921F3}"/>
                      </a:ext>
                    </a:extLst>
                  </p:cNvPr>
                  <p:cNvSpPr txBox="1"/>
                  <p:nvPr/>
                </p:nvSpPr>
                <p:spPr>
                  <a:xfrm>
                    <a:off x="8705055" y="2498353"/>
                    <a:ext cx="42639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B5F0214E-A140-4FEB-9C36-F7EC093921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5055" y="2498353"/>
                    <a:ext cx="42639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2D48D9F4-4A4D-4ECB-8839-32A44F40BDEF}"/>
                      </a:ext>
                    </a:extLst>
                  </p:cNvPr>
                  <p:cNvSpPr txBox="1"/>
                  <p:nvPr/>
                </p:nvSpPr>
                <p:spPr>
                  <a:xfrm>
                    <a:off x="7728268" y="1422099"/>
                    <a:ext cx="40793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2D48D9F4-4A4D-4ECB-8839-32A44F40BD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8268" y="1422099"/>
                    <a:ext cx="407932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7900B876-5D14-4293-9D4B-1A949CBB4597}"/>
                      </a:ext>
                    </a:extLst>
                  </p:cNvPr>
                  <p:cNvSpPr txBox="1"/>
                  <p:nvPr/>
                </p:nvSpPr>
                <p:spPr>
                  <a:xfrm>
                    <a:off x="8151360" y="1572936"/>
                    <a:ext cx="43261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7900B876-5D14-4293-9D4B-1A949CBB45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51360" y="1572936"/>
                    <a:ext cx="432619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A2AC6D65-EAAC-4DE4-A0C5-E1DE27B7580C}"/>
                    </a:ext>
                  </a:extLst>
                </p:cNvPr>
                <p:cNvSpPr txBox="1"/>
                <p:nvPr/>
              </p:nvSpPr>
              <p:spPr>
                <a:xfrm>
                  <a:off x="7760237" y="875372"/>
                  <a:ext cx="4326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A2AC6D65-EAAC-4DE4-A0C5-E1DE27B75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0237" y="875372"/>
                  <a:ext cx="43261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0833656F-8E91-4AD1-91D1-DB8322F8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399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FC96C96-DA85-4991-92CB-CC743AEB0058}"/>
                  </a:ext>
                </a:extLst>
              </p:cNvPr>
              <p:cNvSpPr/>
              <p:nvPr/>
            </p:nvSpPr>
            <p:spPr>
              <a:xfrm>
                <a:off x="66908" y="82352"/>
                <a:ext cx="9010184" cy="52000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平行轴定理</a:t>
                </a:r>
                <a:endParaRPr lang="en-US" altLang="zh-CN" sz="2400" b="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转轴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𝐵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平行，距离为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𝑑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。刚体绕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穿过质心的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𝐴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轴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转动惯量为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，则绕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𝐵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轴的转动惯量为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𝐼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𝑑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垂直轴定理</a:t>
                </a:r>
                <a:endParaRPr lang="en-US" altLang="zh-CN" sz="2400" b="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若刚体为薄板，基点为板上一点，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𝑥𝑦</m:t>
                    </m:r>
                  </m:oMath>
                </a14:m>
                <a:r>
                  <a:rPr lang="zh-CN" altLang="en-US" sz="2400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面与刚体面重合，则刚体转动惯量满足</a:t>
                </a:r>
                <a:endParaRPr lang="en-US" altLang="zh-CN" sz="24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𝑧𝑧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𝑦𝑦</m:t>
                          </m:r>
                        </m:sub>
                      </m:sSub>
                    </m:oMath>
                  </m:oMathPara>
                </a14:m>
                <a:endParaRPr lang="en-US" altLang="zh-CN" sz="24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FC96C96-DA85-4991-92CB-CC743AEB0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8" y="82352"/>
                <a:ext cx="9010184" cy="5200078"/>
              </a:xfrm>
              <a:prstGeom prst="rect">
                <a:avLst/>
              </a:prstGeom>
              <a:blipFill>
                <a:blip r:embed="rId2"/>
                <a:stretch>
                  <a:fillRect l="-1083" r="-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D51E9723-8F95-48FE-92B8-818A49D2C7E5}"/>
              </a:ext>
            </a:extLst>
          </p:cNvPr>
          <p:cNvGrpSpPr/>
          <p:nvPr/>
        </p:nvGrpSpPr>
        <p:grpSpPr>
          <a:xfrm>
            <a:off x="7276219" y="1523430"/>
            <a:ext cx="1494030" cy="1576038"/>
            <a:chOff x="7276219" y="1523430"/>
            <a:chExt cx="1494030" cy="1576038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00AF9B82-EA23-451B-88CA-439E19D94DE4}"/>
                </a:ext>
              </a:extLst>
            </p:cNvPr>
            <p:cNvSpPr/>
            <p:nvPr/>
          </p:nvSpPr>
          <p:spPr>
            <a:xfrm>
              <a:off x="7779418" y="1979492"/>
              <a:ext cx="990831" cy="663914"/>
            </a:xfrm>
            <a:custGeom>
              <a:avLst/>
              <a:gdLst>
                <a:gd name="connsiteX0" fmla="*/ 160250 w 990831"/>
                <a:gd name="connsiteY0" fmla="*/ 78918 h 663914"/>
                <a:gd name="connsiteX1" fmla="*/ 955704 w 990831"/>
                <a:gd name="connsiteY1" fmla="*/ 49182 h 663914"/>
                <a:gd name="connsiteX2" fmla="*/ 769850 w 990831"/>
                <a:gd name="connsiteY2" fmla="*/ 651347 h 663914"/>
                <a:gd name="connsiteX3" fmla="*/ 48738 w 990831"/>
                <a:gd name="connsiteY3" fmla="*/ 428323 h 663914"/>
                <a:gd name="connsiteX4" fmla="*/ 160250 w 990831"/>
                <a:gd name="connsiteY4" fmla="*/ 78918 h 663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831" h="663914">
                  <a:moveTo>
                    <a:pt x="160250" y="78918"/>
                  </a:moveTo>
                  <a:cubicBezTo>
                    <a:pt x="311411" y="15728"/>
                    <a:pt x="854104" y="-46223"/>
                    <a:pt x="955704" y="49182"/>
                  </a:cubicBezTo>
                  <a:cubicBezTo>
                    <a:pt x="1057304" y="144587"/>
                    <a:pt x="921011" y="588157"/>
                    <a:pt x="769850" y="651347"/>
                  </a:cubicBezTo>
                  <a:cubicBezTo>
                    <a:pt x="618689" y="714537"/>
                    <a:pt x="147860" y="523728"/>
                    <a:pt x="48738" y="428323"/>
                  </a:cubicBezTo>
                  <a:cubicBezTo>
                    <a:pt x="-50384" y="332918"/>
                    <a:pt x="9089" y="142108"/>
                    <a:pt x="160250" y="78918"/>
                  </a:cubicBezTo>
                  <a:close/>
                </a:path>
              </a:pathLst>
            </a:cu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6634518A-89AC-4032-9C26-8435E7D6EA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8546" y="1523430"/>
              <a:ext cx="0" cy="15760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D2DA0E37-928A-422E-BEA6-CFA9EC596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9902" y="1523430"/>
              <a:ext cx="0" cy="15760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8CD1A62-B188-440E-B243-635A988317FE}"/>
                </a:ext>
              </a:extLst>
            </p:cNvPr>
            <p:cNvCxnSpPr>
              <a:cxnSpLocks/>
            </p:cNvCxnSpPr>
            <p:nvPr/>
          </p:nvCxnSpPr>
          <p:spPr>
            <a:xfrm>
              <a:off x="7489902" y="2939634"/>
              <a:ext cx="8586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弧形 12">
              <a:extLst>
                <a:ext uri="{FF2B5EF4-FFF2-40B4-BE49-F238E27FC236}">
                  <a16:creationId xmlns:a16="http://schemas.microsoft.com/office/drawing/2014/main" id="{26BAA5A2-25F2-4804-86A3-190731637F0F}"/>
                </a:ext>
              </a:extLst>
            </p:cNvPr>
            <p:cNvSpPr/>
            <p:nvPr/>
          </p:nvSpPr>
          <p:spPr>
            <a:xfrm>
              <a:off x="7276219" y="1792061"/>
              <a:ext cx="396456" cy="111229"/>
            </a:xfrm>
            <a:prstGeom prst="arc">
              <a:avLst>
                <a:gd name="adj1" fmla="val 19766560"/>
                <a:gd name="adj2" fmla="val 12561617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弧形 13">
              <a:extLst>
                <a:ext uri="{FF2B5EF4-FFF2-40B4-BE49-F238E27FC236}">
                  <a16:creationId xmlns:a16="http://schemas.microsoft.com/office/drawing/2014/main" id="{5BFD3646-A14C-4932-9368-EEC4DA54F814}"/>
                </a:ext>
              </a:extLst>
            </p:cNvPr>
            <p:cNvSpPr/>
            <p:nvPr/>
          </p:nvSpPr>
          <p:spPr>
            <a:xfrm>
              <a:off x="8150318" y="1792061"/>
              <a:ext cx="396456" cy="111229"/>
            </a:xfrm>
            <a:prstGeom prst="arc">
              <a:avLst>
                <a:gd name="adj1" fmla="val 19766560"/>
                <a:gd name="adj2" fmla="val 12561617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1F5CF5A3-A724-46F5-BAD5-B348EE4A9A7B}"/>
                    </a:ext>
                  </a:extLst>
                </p:cNvPr>
                <p:cNvSpPr/>
                <p:nvPr/>
              </p:nvSpPr>
              <p:spPr>
                <a:xfrm>
                  <a:off x="7652125" y="2491319"/>
                  <a:ext cx="44127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𝑑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1F5CF5A3-A724-46F5-BAD5-B348EE4A9A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2125" y="2491319"/>
                  <a:ext cx="44127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324CC83-36F4-4613-9603-03398C78AC3D}"/>
              </a:ext>
            </a:extLst>
          </p:cNvPr>
          <p:cNvGrpSpPr/>
          <p:nvPr/>
        </p:nvGrpSpPr>
        <p:grpSpPr>
          <a:xfrm>
            <a:off x="6114375" y="3764356"/>
            <a:ext cx="2956885" cy="1707607"/>
            <a:chOff x="6114375" y="3764356"/>
            <a:chExt cx="2956885" cy="1707607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EA662550-70AB-469D-BE08-394B111212FB}"/>
                </a:ext>
              </a:extLst>
            </p:cNvPr>
            <p:cNvSpPr/>
            <p:nvPr/>
          </p:nvSpPr>
          <p:spPr>
            <a:xfrm>
              <a:off x="6910804" y="4660075"/>
              <a:ext cx="1364029" cy="461666"/>
            </a:xfrm>
            <a:custGeom>
              <a:avLst/>
              <a:gdLst>
                <a:gd name="connsiteX0" fmla="*/ 8140 w 1364029"/>
                <a:gd name="connsiteY0" fmla="*/ 418208 h 874673"/>
                <a:gd name="connsiteX1" fmla="*/ 1034053 w 1364029"/>
                <a:gd name="connsiteY1" fmla="*/ 1896 h 874673"/>
                <a:gd name="connsiteX2" fmla="*/ 1346287 w 1364029"/>
                <a:gd name="connsiteY2" fmla="*/ 589194 h 874673"/>
                <a:gd name="connsiteX3" fmla="*/ 595438 w 1364029"/>
                <a:gd name="connsiteY3" fmla="*/ 871691 h 874673"/>
                <a:gd name="connsiteX4" fmla="*/ 8140 w 1364029"/>
                <a:gd name="connsiteY4" fmla="*/ 418208 h 87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4029" h="874673">
                  <a:moveTo>
                    <a:pt x="8140" y="418208"/>
                  </a:moveTo>
                  <a:cubicBezTo>
                    <a:pt x="81242" y="273242"/>
                    <a:pt x="811029" y="-26602"/>
                    <a:pt x="1034053" y="1896"/>
                  </a:cubicBezTo>
                  <a:cubicBezTo>
                    <a:pt x="1257077" y="30394"/>
                    <a:pt x="1419389" y="444228"/>
                    <a:pt x="1346287" y="589194"/>
                  </a:cubicBezTo>
                  <a:cubicBezTo>
                    <a:pt x="1273185" y="734160"/>
                    <a:pt x="818462" y="898949"/>
                    <a:pt x="595438" y="871691"/>
                  </a:cubicBezTo>
                  <a:cubicBezTo>
                    <a:pt x="372414" y="844433"/>
                    <a:pt x="-64962" y="563174"/>
                    <a:pt x="8140" y="418208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C81785D0-4A21-476F-A102-96D20ED46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0372" y="3954966"/>
              <a:ext cx="0" cy="9359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FE56CDD6-CE8E-4CB9-85AC-FB5E0375D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7834" y="4890908"/>
              <a:ext cx="632538" cy="4710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0564F2BC-9966-4D67-B9D8-A8B800813B0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093400" y="4422937"/>
              <a:ext cx="0" cy="9359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59FB2B7A-41F9-40E9-91DA-E0488BD65F7E}"/>
                    </a:ext>
                  </a:extLst>
                </p:cNvPr>
                <p:cNvSpPr/>
                <p:nvPr/>
              </p:nvSpPr>
              <p:spPr>
                <a:xfrm>
                  <a:off x="6632266" y="5010298"/>
                  <a:ext cx="42639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59FB2B7A-41F9-40E9-91DA-E0488BD65F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2266" y="5010298"/>
                  <a:ext cx="42639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19C14ECB-5FF3-4302-89BD-96D3D0CD1110}"/>
                    </a:ext>
                  </a:extLst>
                </p:cNvPr>
                <p:cNvSpPr/>
                <p:nvPr/>
              </p:nvSpPr>
              <p:spPr>
                <a:xfrm>
                  <a:off x="8234002" y="4427025"/>
                  <a:ext cx="42639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19C14ECB-5FF3-4302-89BD-96D3D0CD11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4002" y="4427025"/>
                  <a:ext cx="42639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平行四边形 28">
              <a:extLst>
                <a:ext uri="{FF2B5EF4-FFF2-40B4-BE49-F238E27FC236}">
                  <a16:creationId xmlns:a16="http://schemas.microsoft.com/office/drawing/2014/main" id="{F9839EEE-6E79-4C5D-ADCB-D5FFCF5F60FE}"/>
                </a:ext>
              </a:extLst>
            </p:cNvPr>
            <p:cNvSpPr/>
            <p:nvPr/>
          </p:nvSpPr>
          <p:spPr>
            <a:xfrm>
              <a:off x="6114375" y="4556102"/>
              <a:ext cx="2956885" cy="879190"/>
            </a:xfrm>
            <a:prstGeom prst="parallelogram">
              <a:avLst>
                <a:gd name="adj" fmla="val 12301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F06D4257-013F-4E54-8ED9-125ED449DD84}"/>
                    </a:ext>
                  </a:extLst>
                </p:cNvPr>
                <p:cNvSpPr/>
                <p:nvPr/>
              </p:nvSpPr>
              <p:spPr>
                <a:xfrm>
                  <a:off x="7679416" y="3764356"/>
                  <a:ext cx="40793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F06D4257-013F-4E54-8ED9-125ED449DD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9416" y="3764356"/>
                  <a:ext cx="40793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弧形 29">
              <a:extLst>
                <a:ext uri="{FF2B5EF4-FFF2-40B4-BE49-F238E27FC236}">
                  <a16:creationId xmlns:a16="http://schemas.microsoft.com/office/drawing/2014/main" id="{27F36071-4C90-43E7-A729-4998E217F4D7}"/>
                </a:ext>
              </a:extLst>
            </p:cNvPr>
            <p:cNvSpPr/>
            <p:nvPr/>
          </p:nvSpPr>
          <p:spPr>
            <a:xfrm>
              <a:off x="7452144" y="4226021"/>
              <a:ext cx="396456" cy="111229"/>
            </a:xfrm>
            <a:prstGeom prst="arc">
              <a:avLst>
                <a:gd name="adj1" fmla="val 19766560"/>
                <a:gd name="adj2" fmla="val 12561617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>
              <a:extLst>
                <a:ext uri="{FF2B5EF4-FFF2-40B4-BE49-F238E27FC236}">
                  <a16:creationId xmlns:a16="http://schemas.microsoft.com/office/drawing/2014/main" id="{22EE0789-1D54-4977-967E-566010AA8016}"/>
                </a:ext>
              </a:extLst>
            </p:cNvPr>
            <p:cNvSpPr/>
            <p:nvPr/>
          </p:nvSpPr>
          <p:spPr>
            <a:xfrm rot="5400000">
              <a:off x="8094774" y="4827473"/>
              <a:ext cx="396456" cy="111229"/>
            </a:xfrm>
            <a:prstGeom prst="arc">
              <a:avLst>
                <a:gd name="adj1" fmla="val 19766560"/>
                <a:gd name="adj2" fmla="val 12561617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弧形 31">
              <a:extLst>
                <a:ext uri="{FF2B5EF4-FFF2-40B4-BE49-F238E27FC236}">
                  <a16:creationId xmlns:a16="http://schemas.microsoft.com/office/drawing/2014/main" id="{4A80B6BA-AC01-4978-9AC6-8D97408F5F69}"/>
                </a:ext>
              </a:extLst>
            </p:cNvPr>
            <p:cNvSpPr/>
            <p:nvPr/>
          </p:nvSpPr>
          <p:spPr>
            <a:xfrm rot="13727982">
              <a:off x="7000251" y="5167181"/>
              <a:ext cx="396456" cy="111229"/>
            </a:xfrm>
            <a:prstGeom prst="arc">
              <a:avLst>
                <a:gd name="adj1" fmla="val 19766560"/>
                <a:gd name="adj2" fmla="val 12561617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C628C6-395F-48CA-9B3B-B48FFB83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E81C727-3460-47F2-B4DD-A17FB630D1D7}"/>
                  </a:ext>
                </a:extLst>
              </p:cNvPr>
              <p:cNvSpPr/>
              <p:nvPr/>
            </p:nvSpPr>
            <p:spPr>
              <a:xfrm>
                <a:off x="3523441" y="24830"/>
                <a:ext cx="2097113" cy="78380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𝑇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E81C727-3460-47F2-B4DD-A17FB630D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441" y="24830"/>
                <a:ext cx="2097113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7CB5008-D24F-4CE1-BA87-F3D7343469B0}"/>
                  </a:ext>
                </a:extLst>
              </p:cNvPr>
              <p:cNvSpPr/>
              <p:nvPr/>
            </p:nvSpPr>
            <p:spPr>
              <a:xfrm>
                <a:off x="29733" y="911873"/>
                <a:ext cx="9084527" cy="56426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若角速度的单位矢量为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e>
                    </m:acc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，即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𝜔</m:t>
                    </m:r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e>
                    </m:acc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，则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𝑇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𝑛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⋅</m:t>
                    </m:r>
                    <m:acc>
                      <m:accPr>
                        <m:chr m:val="̂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⋅</m:t>
                    </m:r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e>
                    </m:acc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 定义为刚体绕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e>
                    </m:acc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轴的转动惯量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一般情况下，取为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𝛼</m:t>
                    </m:r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𝑖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𝛽</m:t>
                    </m:r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𝑗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𝛾</m:t>
                    </m:r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𝑘</m:t>
                        </m:r>
                      </m:e>
                    </m:acc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，从而有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𝑥𝑥</m:t>
                          </m:r>
                        </m:sub>
                      </m:sSub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𝛼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𝑦𝑦</m:t>
                          </m:r>
                        </m:sub>
                      </m:sSub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𝛽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𝑧𝑧</m:t>
                          </m:r>
                        </m:sub>
                      </m:sSub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𝛾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−2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𝑥𝑦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𝛼𝛽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−2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𝑥𝑧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𝛼𝛾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−2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𝑦𝑧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𝛽𝛾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例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1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𝜔</m:t>
                    </m:r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𝑖</m:t>
                        </m:r>
                      </m:e>
                    </m:acc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𝑥𝑥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，绕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轴的转动惯量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例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：（右图）求绕图中轴的转动</a:t>
                </a:r>
                <a:r>
                  <a:rPr lang="zh-CN" altLang="en-US" sz="2400" b="0" i="0" dirty="0">
                    <a:solidFill>
                      <a:prstClr val="black"/>
                    </a:solidFill>
                    <a:latin typeface="+mj-lt"/>
                    <a:ea typeface="黑体" panose="02010609060101010101" pitchFamily="49" charset="-122"/>
                  </a:rPr>
                  <a:t>惯量</a:t>
                </a:r>
                <a:endParaRPr lang="en-US" altLang="zh-CN" sz="2400" b="0" i="0" dirty="0">
                  <a:solidFill>
                    <a:prstClr val="black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=0,   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𝑦𝑦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𝑧𝑧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12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𝑙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𝑥𝑦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𝑦𝑧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𝑥𝑧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</m:t>
                      </m:r>
                    </m:oMath>
                  </m:oMathPara>
                </a14:m>
                <a:endParaRPr lang="en-US" altLang="zh-CN" sz="2400" b="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𝑛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=−</m:t>
                      </m:r>
                      <m:func>
                        <m:func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func>
                        <m:func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12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𝑙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sin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7CB5008-D24F-4CE1-BA87-F3D7343469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3" y="911873"/>
                <a:ext cx="9084527" cy="5642699"/>
              </a:xfrm>
              <a:prstGeom prst="rect">
                <a:avLst/>
              </a:prstGeom>
              <a:blipFill>
                <a:blip r:embed="rId3"/>
                <a:stretch>
                  <a:fillRect l="-1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75C77983-1A7C-4A02-983A-539FE8D2800B}"/>
              </a:ext>
            </a:extLst>
          </p:cNvPr>
          <p:cNvGrpSpPr/>
          <p:nvPr/>
        </p:nvGrpSpPr>
        <p:grpSpPr>
          <a:xfrm>
            <a:off x="7723632" y="3827948"/>
            <a:ext cx="1390628" cy="2118179"/>
            <a:chOff x="7481854" y="4012614"/>
            <a:chExt cx="1390628" cy="2118179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58343A7-163F-48C5-B37F-C502B25818A8}"/>
                </a:ext>
              </a:extLst>
            </p:cNvPr>
            <p:cNvSpPr/>
            <p:nvPr/>
          </p:nvSpPr>
          <p:spPr>
            <a:xfrm rot="19154311">
              <a:off x="7759621" y="4285785"/>
              <a:ext cx="92466" cy="142735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DF9FD29-9818-4C82-B6D3-4843D15DCA97}"/>
                </a:ext>
              </a:extLst>
            </p:cNvPr>
            <p:cNvCxnSpPr/>
            <p:nvPr/>
          </p:nvCxnSpPr>
          <p:spPr>
            <a:xfrm flipV="1">
              <a:off x="7805854" y="4311805"/>
              <a:ext cx="0" cy="13753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65D6C885-187B-48A6-AA2B-577A26B94689}"/>
                </a:ext>
              </a:extLst>
            </p:cNvPr>
            <p:cNvSpPr/>
            <p:nvPr/>
          </p:nvSpPr>
          <p:spPr>
            <a:xfrm flipH="1">
              <a:off x="7481854" y="4631472"/>
              <a:ext cx="648000" cy="648000"/>
            </a:xfrm>
            <a:prstGeom prst="arc">
              <a:avLst>
                <a:gd name="adj1" fmla="val 16200000"/>
                <a:gd name="adj2" fmla="val 18592626"/>
              </a:avLst>
            </a:prstGeom>
            <a:noFill/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7B6D4B53-8402-4663-82E6-B10368CE97AA}"/>
                    </a:ext>
                  </a:extLst>
                </p:cNvPr>
                <p:cNvSpPr/>
                <p:nvPr/>
              </p:nvSpPr>
              <p:spPr>
                <a:xfrm>
                  <a:off x="7481854" y="4311804"/>
                  <a:ext cx="37414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7B6D4B53-8402-4663-82E6-B10368CE97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1854" y="4311804"/>
                  <a:ext cx="37414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D5F3117-B065-4614-8813-3BBAB54B2626}"/>
                </a:ext>
              </a:extLst>
            </p:cNvPr>
            <p:cNvGrpSpPr/>
            <p:nvPr/>
          </p:nvGrpSpPr>
          <p:grpSpPr>
            <a:xfrm>
              <a:off x="7805854" y="4012614"/>
              <a:ext cx="1066628" cy="2118179"/>
              <a:chOff x="7805854" y="4012614"/>
              <a:chExt cx="1066628" cy="2118179"/>
            </a:xfrm>
          </p:grpSpPr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F8553B2A-9706-4015-9DA0-910834C55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5854" y="4999463"/>
                <a:ext cx="677976" cy="804566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CCE233D0-FC08-42A9-B1D9-0E1AF43852A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879360" y="4259589"/>
                <a:ext cx="677976" cy="804566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F7C172F1-CEE5-4334-BB79-573AB555F3AF}"/>
                      </a:ext>
                    </a:extLst>
                  </p:cNvPr>
                  <p:cNvSpPr/>
                  <p:nvPr/>
                </p:nvSpPr>
                <p:spPr>
                  <a:xfrm>
                    <a:off x="8501098" y="4012614"/>
                    <a:ext cx="37138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F7C172F1-CEE5-4334-BB79-573AB555F3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01098" y="4012614"/>
                    <a:ext cx="37138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C7F2E9FD-E858-4EC5-B375-CDA84BF25F37}"/>
                      </a:ext>
                    </a:extLst>
                  </p:cNvPr>
                  <p:cNvSpPr/>
                  <p:nvPr/>
                </p:nvSpPr>
                <p:spPr>
                  <a:xfrm>
                    <a:off x="8365160" y="5761461"/>
                    <a:ext cx="36798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C7F2E9FD-E858-4EC5-B375-CDA84BF25F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5160" y="5761461"/>
                    <a:ext cx="36798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AE6073-6A9A-4D14-8439-49AECCE8B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031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134E0DB1-AE0B-4876-931B-8511B5B3C9B5}"/>
              </a:ext>
            </a:extLst>
          </p:cNvPr>
          <p:cNvSpPr/>
          <p:nvPr/>
        </p:nvSpPr>
        <p:spPr>
          <a:xfrm rot="10800000">
            <a:off x="6596723" y="406397"/>
            <a:ext cx="2161301" cy="1237170"/>
          </a:xfrm>
          <a:custGeom>
            <a:avLst/>
            <a:gdLst>
              <a:gd name="connsiteX0" fmla="*/ 7471 w 2161301"/>
              <a:gd name="connsiteY0" fmla="*/ 923073 h 1237170"/>
              <a:gd name="connsiteX1" fmla="*/ 765753 w 2161301"/>
              <a:gd name="connsiteY1" fmla="*/ 737219 h 1237170"/>
              <a:gd name="connsiteX2" fmla="*/ 1070553 w 2161301"/>
              <a:gd name="connsiteY2" fmla="*/ 1238 h 1237170"/>
              <a:gd name="connsiteX3" fmla="*/ 2155939 w 2161301"/>
              <a:gd name="connsiteY3" fmla="*/ 573668 h 1237170"/>
              <a:gd name="connsiteX4" fmla="*/ 1442261 w 2161301"/>
              <a:gd name="connsiteY4" fmla="*/ 1019716 h 1237170"/>
              <a:gd name="connsiteX5" fmla="*/ 438651 w 2161301"/>
              <a:gd name="connsiteY5" fmla="*/ 1235307 h 1237170"/>
              <a:gd name="connsiteX6" fmla="*/ 7471 w 2161301"/>
              <a:gd name="connsiteY6" fmla="*/ 923073 h 1237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1301" h="1237170">
                <a:moveTo>
                  <a:pt x="7471" y="923073"/>
                </a:moveTo>
                <a:cubicBezTo>
                  <a:pt x="61988" y="840058"/>
                  <a:pt x="588573" y="890858"/>
                  <a:pt x="765753" y="737219"/>
                </a:cubicBezTo>
                <a:cubicBezTo>
                  <a:pt x="942933" y="583580"/>
                  <a:pt x="838855" y="28496"/>
                  <a:pt x="1070553" y="1238"/>
                </a:cubicBezTo>
                <a:cubicBezTo>
                  <a:pt x="1302251" y="-26021"/>
                  <a:pt x="2093988" y="403922"/>
                  <a:pt x="2155939" y="573668"/>
                </a:cubicBezTo>
                <a:cubicBezTo>
                  <a:pt x="2217890" y="743414"/>
                  <a:pt x="1728476" y="909443"/>
                  <a:pt x="1442261" y="1019716"/>
                </a:cubicBezTo>
                <a:cubicBezTo>
                  <a:pt x="1156046" y="1129989"/>
                  <a:pt x="670349" y="1253892"/>
                  <a:pt x="438651" y="1235307"/>
                </a:cubicBezTo>
                <a:cubicBezTo>
                  <a:pt x="206953" y="1216722"/>
                  <a:pt x="-47046" y="1006088"/>
                  <a:pt x="7471" y="923073"/>
                </a:cubicBez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18">
            <a:extLst>
              <a:ext uri="{FF2B5EF4-FFF2-40B4-BE49-F238E27FC236}">
                <a16:creationId xmlns:a16="http://schemas.microsoft.com/office/drawing/2014/main" id="{32A2F91A-97E1-4C46-A189-48A6FEC85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83" y="175563"/>
            <a:ext cx="3665034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三、惯量主轴与惯量椭球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C998598-6763-4688-804E-7D8252219694}"/>
              </a:ext>
            </a:extLst>
          </p:cNvPr>
          <p:cNvGrpSpPr/>
          <p:nvPr/>
        </p:nvGrpSpPr>
        <p:grpSpPr>
          <a:xfrm>
            <a:off x="6368010" y="-65881"/>
            <a:ext cx="2029496" cy="2007154"/>
            <a:chOff x="6368010" y="-65881"/>
            <a:chExt cx="2029496" cy="2007154"/>
          </a:xfrm>
        </p:grpSpPr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30241E49-17E8-4B31-A4BF-8FE734F5C1A5}"/>
                </a:ext>
              </a:extLst>
            </p:cNvPr>
            <p:cNvCxnSpPr>
              <a:cxnSpLocks/>
            </p:cNvCxnSpPr>
            <p:nvPr/>
          </p:nvCxnSpPr>
          <p:spPr>
            <a:xfrm rot="1320000" flipV="1">
              <a:off x="7639823" y="169257"/>
              <a:ext cx="0" cy="935942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17B8FD20-C0E8-4892-8F83-F7AD5288E77E}"/>
                </a:ext>
              </a:extLst>
            </p:cNvPr>
            <p:cNvCxnSpPr>
              <a:cxnSpLocks/>
            </p:cNvCxnSpPr>
            <p:nvPr/>
          </p:nvCxnSpPr>
          <p:spPr>
            <a:xfrm rot="1320000" flipH="1">
              <a:off x="6774677" y="912364"/>
              <a:ext cx="632538" cy="471043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14CA27E7-F354-46FA-B609-1D84FD512F57}"/>
                </a:ext>
              </a:extLst>
            </p:cNvPr>
            <p:cNvCxnSpPr>
              <a:cxnSpLocks/>
            </p:cNvCxnSpPr>
            <p:nvPr/>
          </p:nvCxnSpPr>
          <p:spPr>
            <a:xfrm>
              <a:off x="7476620" y="1060294"/>
              <a:ext cx="449418" cy="592044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06F5DB60-CD58-4C79-9095-5785BBA55AC0}"/>
                    </a:ext>
                  </a:extLst>
                </p:cNvPr>
                <p:cNvSpPr/>
                <p:nvPr/>
              </p:nvSpPr>
              <p:spPr>
                <a:xfrm>
                  <a:off x="6368010" y="977127"/>
                  <a:ext cx="5268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06F5DB60-CD58-4C79-9095-5785BBA55A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8010" y="977127"/>
                  <a:ext cx="526811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89A3BE39-A7DB-4915-9E05-54DA9D17AA5E}"/>
                    </a:ext>
                  </a:extLst>
                </p:cNvPr>
                <p:cNvSpPr/>
                <p:nvPr/>
              </p:nvSpPr>
              <p:spPr>
                <a:xfrm>
                  <a:off x="7864475" y="1479608"/>
                  <a:ext cx="53303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89A3BE39-A7DB-4915-9E05-54DA9D17AA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4475" y="1479608"/>
                  <a:ext cx="533031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425A2D31-8E03-42EA-80B8-F9EF18A0356A}"/>
                    </a:ext>
                  </a:extLst>
                </p:cNvPr>
                <p:cNvSpPr/>
                <p:nvPr/>
              </p:nvSpPr>
              <p:spPr>
                <a:xfrm>
                  <a:off x="7703580" y="-65881"/>
                  <a:ext cx="51058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425A2D31-8E03-42EA-80B8-F9EF18A035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3580" y="-65881"/>
                  <a:ext cx="51058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DE2DFEB-E504-494D-ABFB-172D9B3E8C52}"/>
                  </a:ext>
                </a:extLst>
              </p:cNvPr>
              <p:cNvSpPr/>
              <p:nvPr/>
            </p:nvSpPr>
            <p:spPr>
              <a:xfrm>
                <a:off x="308985" y="878703"/>
                <a:ext cx="5547865" cy="12813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𝑜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𝑥𝑦𝑧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系，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DE2DFEB-E504-494D-ABFB-172D9B3E8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85" y="878703"/>
                <a:ext cx="5547865" cy="1281376"/>
              </a:xfrm>
              <a:prstGeom prst="rect">
                <a:avLst/>
              </a:prstGeom>
              <a:blipFill>
                <a:blip r:embed="rId5"/>
                <a:stretch>
                  <a:fillRect l="-1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A8533A4-8B3A-4C89-97B5-08D6C9C9B302}"/>
                  </a:ext>
                </a:extLst>
              </p:cNvPr>
              <p:cNvSpPr/>
              <p:nvPr/>
            </p:nvSpPr>
            <p:spPr>
              <a:xfrm>
                <a:off x="308985" y="2389152"/>
                <a:ext cx="6029984" cy="13454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𝑜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系，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𝐼</m:t>
                            </m:r>
                          </m:e>
                        </m:acc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𝑥𝑥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𝑥𝑦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𝑥𝑧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𝑦𝑥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𝑦𝑦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𝑦𝑧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𝑧𝑥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𝑧𝑦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𝑧𝑧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A8533A4-8B3A-4C89-97B5-08D6C9C9B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85" y="2389152"/>
                <a:ext cx="6029984" cy="1345497"/>
              </a:xfrm>
              <a:prstGeom prst="rect">
                <a:avLst/>
              </a:prstGeom>
              <a:blipFill>
                <a:blip r:embed="rId6"/>
                <a:stretch>
                  <a:fillRect l="-1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C0089737-F45B-4D57-A560-6FAF45A9D583}"/>
              </a:ext>
            </a:extLst>
          </p:cNvPr>
          <p:cNvGrpSpPr/>
          <p:nvPr/>
        </p:nvGrpSpPr>
        <p:grpSpPr>
          <a:xfrm>
            <a:off x="6468236" y="-64238"/>
            <a:ext cx="2187474" cy="1843787"/>
            <a:chOff x="6468236" y="-64238"/>
            <a:chExt cx="2187474" cy="1843787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FE2172E-2F17-4679-9483-42712AD38529}"/>
                </a:ext>
              </a:extLst>
            </p:cNvPr>
            <p:cNvGrpSpPr/>
            <p:nvPr/>
          </p:nvGrpSpPr>
          <p:grpSpPr>
            <a:xfrm>
              <a:off x="6468236" y="-64238"/>
              <a:ext cx="2187474" cy="1843787"/>
              <a:chOff x="6468236" y="-64238"/>
              <a:chExt cx="2187474" cy="1843787"/>
            </a:xfrm>
          </p:grpSpPr>
          <p:cxnSp>
            <p:nvCxnSpPr>
              <p:cNvPr id="4" name="直接箭头连接符 3">
                <a:extLst>
                  <a:ext uri="{FF2B5EF4-FFF2-40B4-BE49-F238E27FC236}">
                    <a16:creationId xmlns:a16="http://schemas.microsoft.com/office/drawing/2014/main" id="{65709CFD-C40D-487B-B764-FF6054B6FD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64518" y="126570"/>
                <a:ext cx="0" cy="93594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箭头连接符 4">
                <a:extLst>
                  <a:ext uri="{FF2B5EF4-FFF2-40B4-BE49-F238E27FC236}">
                    <a16:creationId xmlns:a16="http://schemas.microsoft.com/office/drawing/2014/main" id="{05977590-B61A-4970-8B5D-9F1680A9CE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1980" y="1062512"/>
                <a:ext cx="632538" cy="47104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11C2513F-B780-4B24-912F-DFCFC531038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7907546" y="594541"/>
                <a:ext cx="0" cy="93594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A7666100-E851-49D9-BF06-BECC0E999D01}"/>
                      </a:ext>
                    </a:extLst>
                  </p:cNvPr>
                  <p:cNvSpPr/>
                  <p:nvPr/>
                </p:nvSpPr>
                <p:spPr>
                  <a:xfrm>
                    <a:off x="6468236" y="1317884"/>
                    <a:ext cx="4263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A7666100-E851-49D9-BF06-BECC0E999D0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8236" y="1317884"/>
                    <a:ext cx="426399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矩形 7">
                    <a:extLst>
                      <a:ext uri="{FF2B5EF4-FFF2-40B4-BE49-F238E27FC236}">
                        <a16:creationId xmlns:a16="http://schemas.microsoft.com/office/drawing/2014/main" id="{278D3CEF-C97A-4B1E-901F-20F1419579AB}"/>
                      </a:ext>
                    </a:extLst>
                  </p:cNvPr>
                  <p:cNvSpPr/>
                  <p:nvPr/>
                </p:nvSpPr>
                <p:spPr>
                  <a:xfrm>
                    <a:off x="8229311" y="815075"/>
                    <a:ext cx="4263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8" name="矩形 7">
                    <a:extLst>
                      <a:ext uri="{FF2B5EF4-FFF2-40B4-BE49-F238E27FC236}">
                        <a16:creationId xmlns:a16="http://schemas.microsoft.com/office/drawing/2014/main" id="{278D3CEF-C97A-4B1E-901F-20F1419579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29311" y="815075"/>
                    <a:ext cx="426399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0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A5568615-BF7A-49B5-BE9F-D68BB4A7F2AD}"/>
                      </a:ext>
                    </a:extLst>
                  </p:cNvPr>
                  <p:cNvSpPr/>
                  <p:nvPr/>
                </p:nvSpPr>
                <p:spPr>
                  <a:xfrm>
                    <a:off x="7074395" y="-64238"/>
                    <a:ext cx="40793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A5568615-BF7A-49B5-BE9F-D68BB4A7F2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74395" y="-64238"/>
                    <a:ext cx="407932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2C82B498-82E8-42FB-9505-B11D3DDEE2C9}"/>
                    </a:ext>
                  </a:extLst>
                </p:cNvPr>
                <p:cNvSpPr/>
                <p:nvPr/>
              </p:nvSpPr>
              <p:spPr>
                <a:xfrm>
                  <a:off x="7200217" y="1019832"/>
                  <a:ext cx="4238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2C82B498-82E8-42FB-9505-B11D3DDEE2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0217" y="1019832"/>
                  <a:ext cx="423834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5B76E9B-AB6B-4AAE-9985-662425AFDC0A}"/>
                  </a:ext>
                </a:extLst>
              </p:cNvPr>
              <p:cNvSpPr/>
              <p:nvPr/>
            </p:nvSpPr>
            <p:spPr>
              <a:xfrm>
                <a:off x="308985" y="3795692"/>
                <a:ext cx="8494633" cy="27738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转动惯量张量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的形式依赖于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本体坐标系的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𝑥𝑦𝑧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轴的选取</a:t>
                </a:r>
                <a:endParaRPr lang="en-US" altLang="zh-CN" sz="24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若能找到合适的坐标轴，使惯量张量对角化，则公式大大简化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这样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的坐标轴称为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惯量主轴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叫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主转动惯量</a:t>
                </a: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5B76E9B-AB6B-4AAE-9985-662425AFD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85" y="3795692"/>
                <a:ext cx="8494633" cy="2773836"/>
              </a:xfrm>
              <a:prstGeom prst="rect">
                <a:avLst/>
              </a:prstGeom>
              <a:blipFill>
                <a:blip r:embed="rId11"/>
                <a:stretch>
                  <a:fillRect l="-1149" r="-144" b="-3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AC1D211E-5EA4-42A0-8FC4-9FCEF83D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481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12297CF-3F35-470F-8583-04D5B9D1588A}"/>
                  </a:ext>
                </a:extLst>
              </p:cNvPr>
              <p:cNvSpPr/>
              <p:nvPr/>
            </p:nvSpPr>
            <p:spPr>
              <a:xfrm>
                <a:off x="202301" y="161406"/>
                <a:ext cx="8715122" cy="588321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若刚体本体坐标系的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x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y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z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轴沿惯量主轴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⟹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𝐽</m:t>
                                  </m:r>
                                </m:e>
                              </m:acc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acc>
                                <m:accPr>
                                  <m:chr m:val="⃗"/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e>
                              </m:acc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  <m:acc>
                                <m:accPr>
                                  <m:chr m:val="⃗"/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𝑗</m:t>
                                  </m:r>
                                </m:e>
                              </m:acc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  <m:acc>
                                <m:accPr>
                                  <m:chr m:val="⃗"/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𝑇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𝑧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角动量和动能的表达式均大大简化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如何确定惯量主轴？利用惯量椭球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!!!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首先选定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任意本体坐标系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计算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从而得到刚体动能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𝑦𝑦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𝑧𝑧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0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定义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𝑛</m:t>
                                </m:r>
                              </m:sub>
                            </m:sSub>
                          </m:e>
                        </m:rad>
                      </m:den>
                    </m:f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𝑛</m:t>
                                </m:r>
                              </m:sub>
                            </m:sSub>
                          </m:e>
                        </m:rad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𝑛</m:t>
                                </m:r>
                              </m:sub>
                            </m:sSub>
                          </m:e>
                        </m:rad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den>
                    </m:f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，上式变为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𝑥𝑥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𝑦𝑦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𝑧𝑧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−2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𝑥𝑦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𝑥𝑦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−2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𝑥𝑧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𝑥𝑧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−2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𝑦𝑧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𝑦𝑧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=1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12297CF-3F35-470F-8583-04D5B9D158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01" y="161406"/>
                <a:ext cx="8715122" cy="5883214"/>
              </a:xfrm>
              <a:prstGeom prst="rect">
                <a:avLst/>
              </a:prstGeom>
              <a:blipFill>
                <a:blip r:embed="rId2"/>
                <a:stretch>
                  <a:fillRect l="-1049" t="-1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C6075E-4ED9-4847-9720-DB1E4B42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805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E833782-3E97-4D55-919B-3602E03901F8}"/>
                  </a:ext>
                </a:extLst>
              </p:cNvPr>
              <p:cNvSpPr/>
              <p:nvPr/>
            </p:nvSpPr>
            <p:spPr>
              <a:xfrm>
                <a:off x="327102" y="215838"/>
                <a:ext cx="8556703" cy="62542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𝑥𝑥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𝑦𝑦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𝑧𝑧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−2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𝑥𝑦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𝑥𝑦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−2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𝑥𝑧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𝑥𝑧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−2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𝑦𝑧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𝑦𝑧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=1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此为椭球方程，对应的椭球叫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惯量椭球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。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根据几何知识，若取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椭球的主轴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为坐标轴，则椭球方程变为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=1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转动惯量张量也变成只有对角元的形式，因此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惯量椭球的主轴即为惯量主轴</a:t>
                </a:r>
                <a:endParaRPr lang="en-US" altLang="zh-CN" sz="24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椭球的主轴如何求解？</a:t>
                </a:r>
                <a:endParaRPr lang="en-US" altLang="zh-CN" sz="2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方法一：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几何法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，主轴端点位矢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与椭球面元垂直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∥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d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𝑆</m:t>
                        </m:r>
                      </m:e>
                    </m:acc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方法二：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线性代数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，求解矩阵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的特征值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和对应的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特征矢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3</m:t>
                        </m:r>
                      </m:sub>
                    </m:sSub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，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特征矢方向为主轴方向。</a:t>
                </a:r>
                <a:endParaRPr lang="en-US" altLang="zh-CN" sz="24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详见本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ppt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附录</a:t>
                </a:r>
                <a:endParaRPr lang="en-US" altLang="zh-CN" sz="24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E833782-3E97-4D55-919B-3602E0390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02" y="215838"/>
                <a:ext cx="8556703" cy="6254213"/>
              </a:xfrm>
              <a:prstGeom prst="rect">
                <a:avLst/>
              </a:prstGeom>
              <a:blipFill>
                <a:blip r:embed="rId2"/>
                <a:stretch>
                  <a:fillRect l="-1140" b="-9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DEE3DE-6BFC-4710-B21A-04DD04B7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222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627D772-201E-41EE-8485-30BECBF9E421}"/>
                  </a:ext>
                </a:extLst>
              </p:cNvPr>
              <p:cNvSpPr/>
              <p:nvPr/>
            </p:nvSpPr>
            <p:spPr>
              <a:xfrm>
                <a:off x="226587" y="263241"/>
                <a:ext cx="8568007" cy="59852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线性代数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：给定一个矩阵，求解其本征矢和本征值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</m:acc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</m:acc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</m:acc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  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𝜆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步骤一：求解特征多项式，得到特征值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𝑥𝑥</m:t>
                                    </m:r>
                                  </m:sub>
                                </m:sSub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𝑦𝑦</m:t>
                                    </m:r>
                                  </m:sub>
                                </m:sSub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𝑧𝑧</m:t>
                                    </m:r>
                                  </m:sub>
                                </m:sSub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  ⟹   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(</m:t>
                      </m:r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即为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步骤二：将其代回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⋅</m:t>
                    </m:r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𝑣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𝜆</m:t>
                    </m:r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𝑣</m:t>
                        </m:r>
                      </m:e>
                    </m:acc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，解得特征矢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</m:t>
                    </m:r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𝑥𝑥</m:t>
                                    </m:r>
                                  </m:sub>
                                </m:sSub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𝑦𝑦</m:t>
                                    </m:r>
                                  </m:sub>
                                </m:sSub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𝑧𝑧</m:t>
                                    </m:r>
                                  </m:sub>
                                </m:sSub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⟹  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=…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步骤三：用施密特正交化方法，将相同特征值的特征矢正交化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627D772-201E-41EE-8485-30BECBF9E4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87" y="263241"/>
                <a:ext cx="8568007" cy="5985228"/>
              </a:xfrm>
              <a:prstGeom prst="rect">
                <a:avLst/>
              </a:prstGeom>
              <a:blipFill>
                <a:blip r:embed="rId2"/>
                <a:stretch>
                  <a:fillRect l="-1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C6D1ECF-0DBA-4029-AF6B-BD965D30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75CBD5-D49E-B74B-B6ED-8585967A57E6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58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8">
            <a:extLst>
              <a:ext uri="{FF2B5EF4-FFF2-40B4-BE49-F238E27FC236}">
                <a16:creationId xmlns:a16="http://schemas.microsoft.com/office/drawing/2014/main" id="{DA60E1DF-844B-884C-AA84-8713BC890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" y="96248"/>
            <a:ext cx="4951413" cy="461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均匀刚体的对称主轴为几何对称轴</a:t>
            </a:r>
            <a:endParaRPr lang="en-US" altLang="zh-CN" sz="240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9459" name="组合 29">
            <a:extLst>
              <a:ext uri="{FF2B5EF4-FFF2-40B4-BE49-F238E27FC236}">
                <a16:creationId xmlns:a16="http://schemas.microsoft.com/office/drawing/2014/main" id="{36ECF28D-FB63-584B-9571-23808A47C327}"/>
              </a:ext>
            </a:extLst>
          </p:cNvPr>
          <p:cNvGrpSpPr>
            <a:grpSpLocks/>
          </p:cNvGrpSpPr>
          <p:nvPr/>
        </p:nvGrpSpPr>
        <p:grpSpPr bwMode="auto">
          <a:xfrm>
            <a:off x="5840412" y="118357"/>
            <a:ext cx="3255963" cy="2832100"/>
            <a:chOff x="3936381" y="1739590"/>
            <a:chExt cx="3256156" cy="283241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561D9E7-E6A0-3547-9332-EC95E917C6A8}"/>
                </a:ext>
              </a:extLst>
            </p:cNvPr>
            <p:cNvSpPr/>
            <p:nvPr/>
          </p:nvSpPr>
          <p:spPr>
            <a:xfrm>
              <a:off x="3936381" y="1739590"/>
              <a:ext cx="3256156" cy="28324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41A3EC14-2470-6442-BCF9-8851AA17D336}"/>
                </a:ext>
              </a:extLst>
            </p:cNvPr>
            <p:cNvCxnSpPr/>
            <p:nvPr/>
          </p:nvCxnSpPr>
          <p:spPr>
            <a:xfrm flipH="1" flipV="1">
              <a:off x="5519213" y="1906295"/>
              <a:ext cx="0" cy="25323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任意多边形 4">
              <a:extLst>
                <a:ext uri="{FF2B5EF4-FFF2-40B4-BE49-F238E27FC236}">
                  <a16:creationId xmlns:a16="http://schemas.microsoft.com/office/drawing/2014/main" id="{F4BF2BA3-FC9D-3048-93C6-9FD399EB2092}"/>
                </a:ext>
              </a:extLst>
            </p:cNvPr>
            <p:cNvSpPr/>
            <p:nvPr/>
          </p:nvSpPr>
          <p:spPr>
            <a:xfrm>
              <a:off x="4738117" y="3155795"/>
              <a:ext cx="871589" cy="836704"/>
            </a:xfrm>
            <a:custGeom>
              <a:avLst/>
              <a:gdLst>
                <a:gd name="connsiteX0" fmla="*/ 546946 w 870331"/>
                <a:gd name="connsiteY0" fmla="*/ 0 h 836341"/>
                <a:gd name="connsiteX1" fmla="*/ 546946 w 870331"/>
                <a:gd name="connsiteY1" fmla="*/ 0 h 836341"/>
                <a:gd name="connsiteX2" fmla="*/ 457736 w 870331"/>
                <a:gd name="connsiteY2" fmla="*/ 55756 h 836341"/>
                <a:gd name="connsiteX3" fmla="*/ 413131 w 870331"/>
                <a:gd name="connsiteY3" fmla="*/ 89210 h 836341"/>
                <a:gd name="connsiteX4" fmla="*/ 279316 w 870331"/>
                <a:gd name="connsiteY4" fmla="*/ 156117 h 836341"/>
                <a:gd name="connsiteX5" fmla="*/ 223560 w 870331"/>
                <a:gd name="connsiteY5" fmla="*/ 167268 h 836341"/>
                <a:gd name="connsiteX6" fmla="*/ 167804 w 870331"/>
                <a:gd name="connsiteY6" fmla="*/ 189571 h 836341"/>
                <a:gd name="connsiteX7" fmla="*/ 123199 w 870331"/>
                <a:gd name="connsiteY7" fmla="*/ 211873 h 836341"/>
                <a:gd name="connsiteX8" fmla="*/ 78594 w 870331"/>
                <a:gd name="connsiteY8" fmla="*/ 223024 h 836341"/>
                <a:gd name="connsiteX9" fmla="*/ 11687 w 870331"/>
                <a:gd name="connsiteY9" fmla="*/ 245327 h 836341"/>
                <a:gd name="connsiteX10" fmla="*/ 536 w 870331"/>
                <a:gd name="connsiteY10" fmla="*/ 289932 h 836341"/>
                <a:gd name="connsiteX11" fmla="*/ 112048 w 870331"/>
                <a:gd name="connsiteY11" fmla="*/ 457200 h 836341"/>
                <a:gd name="connsiteX12" fmla="*/ 201258 w 870331"/>
                <a:gd name="connsiteY12" fmla="*/ 557561 h 836341"/>
                <a:gd name="connsiteX13" fmla="*/ 279316 w 870331"/>
                <a:gd name="connsiteY13" fmla="*/ 646771 h 836341"/>
                <a:gd name="connsiteX14" fmla="*/ 312770 w 870331"/>
                <a:gd name="connsiteY14" fmla="*/ 669073 h 836341"/>
                <a:gd name="connsiteX15" fmla="*/ 379677 w 870331"/>
                <a:gd name="connsiteY15" fmla="*/ 735980 h 836341"/>
                <a:gd name="connsiteX16" fmla="*/ 424282 w 870331"/>
                <a:gd name="connsiteY16" fmla="*/ 769434 h 836341"/>
                <a:gd name="connsiteX17" fmla="*/ 446585 w 870331"/>
                <a:gd name="connsiteY17" fmla="*/ 791736 h 836341"/>
                <a:gd name="connsiteX18" fmla="*/ 491190 w 870331"/>
                <a:gd name="connsiteY18" fmla="*/ 802888 h 836341"/>
                <a:gd name="connsiteX19" fmla="*/ 524643 w 870331"/>
                <a:gd name="connsiteY19" fmla="*/ 814039 h 836341"/>
                <a:gd name="connsiteX20" fmla="*/ 613853 w 870331"/>
                <a:gd name="connsiteY20" fmla="*/ 836341 h 836341"/>
                <a:gd name="connsiteX21" fmla="*/ 680760 w 870331"/>
                <a:gd name="connsiteY21" fmla="*/ 825190 h 836341"/>
                <a:gd name="connsiteX22" fmla="*/ 703063 w 870331"/>
                <a:gd name="connsiteY22" fmla="*/ 791736 h 836341"/>
                <a:gd name="connsiteX23" fmla="*/ 758819 w 870331"/>
                <a:gd name="connsiteY23" fmla="*/ 747132 h 836341"/>
                <a:gd name="connsiteX24" fmla="*/ 814575 w 870331"/>
                <a:gd name="connsiteY24" fmla="*/ 680224 h 836341"/>
                <a:gd name="connsiteX25" fmla="*/ 848029 w 870331"/>
                <a:gd name="connsiteY25" fmla="*/ 591014 h 836341"/>
                <a:gd name="connsiteX26" fmla="*/ 870331 w 870331"/>
                <a:gd name="connsiteY26" fmla="*/ 501805 h 836341"/>
                <a:gd name="connsiteX27" fmla="*/ 848029 w 870331"/>
                <a:gd name="connsiteY27" fmla="*/ 390293 h 836341"/>
                <a:gd name="connsiteX28" fmla="*/ 758819 w 870331"/>
                <a:gd name="connsiteY28" fmla="*/ 312234 h 836341"/>
                <a:gd name="connsiteX29" fmla="*/ 714214 w 870331"/>
                <a:gd name="connsiteY29" fmla="*/ 267629 h 836341"/>
                <a:gd name="connsiteX30" fmla="*/ 669609 w 870331"/>
                <a:gd name="connsiteY30" fmla="*/ 234175 h 836341"/>
                <a:gd name="connsiteX31" fmla="*/ 580399 w 870331"/>
                <a:gd name="connsiteY31" fmla="*/ 167268 h 836341"/>
                <a:gd name="connsiteX32" fmla="*/ 558097 w 870331"/>
                <a:gd name="connsiteY32" fmla="*/ 133814 h 836341"/>
                <a:gd name="connsiteX33" fmla="*/ 535794 w 870331"/>
                <a:gd name="connsiteY33" fmla="*/ 55756 h 836341"/>
                <a:gd name="connsiteX34" fmla="*/ 546946 w 870331"/>
                <a:gd name="connsiteY34" fmla="*/ 0 h 83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70331" h="836341">
                  <a:moveTo>
                    <a:pt x="546946" y="0"/>
                  </a:moveTo>
                  <a:lnTo>
                    <a:pt x="546946" y="0"/>
                  </a:lnTo>
                  <a:cubicBezTo>
                    <a:pt x="517209" y="18585"/>
                    <a:pt x="486913" y="36304"/>
                    <a:pt x="457736" y="55756"/>
                  </a:cubicBezTo>
                  <a:cubicBezTo>
                    <a:pt x="442272" y="66065"/>
                    <a:pt x="428595" y="78901"/>
                    <a:pt x="413131" y="89210"/>
                  </a:cubicBezTo>
                  <a:cubicBezTo>
                    <a:pt x="370543" y="117602"/>
                    <a:pt x="328393" y="139758"/>
                    <a:pt x="279316" y="156117"/>
                  </a:cubicBezTo>
                  <a:cubicBezTo>
                    <a:pt x="261335" y="162111"/>
                    <a:pt x="242145" y="163551"/>
                    <a:pt x="223560" y="167268"/>
                  </a:cubicBezTo>
                  <a:cubicBezTo>
                    <a:pt x="204975" y="174702"/>
                    <a:pt x="186096" y="181441"/>
                    <a:pt x="167804" y="189571"/>
                  </a:cubicBezTo>
                  <a:cubicBezTo>
                    <a:pt x="152614" y="196322"/>
                    <a:pt x="138764" y="206036"/>
                    <a:pt x="123199" y="211873"/>
                  </a:cubicBezTo>
                  <a:cubicBezTo>
                    <a:pt x="108849" y="217254"/>
                    <a:pt x="93274" y="218620"/>
                    <a:pt x="78594" y="223024"/>
                  </a:cubicBezTo>
                  <a:cubicBezTo>
                    <a:pt x="56077" y="229779"/>
                    <a:pt x="11687" y="245327"/>
                    <a:pt x="11687" y="245327"/>
                  </a:cubicBezTo>
                  <a:cubicBezTo>
                    <a:pt x="7970" y="260195"/>
                    <a:pt x="-2470" y="274904"/>
                    <a:pt x="536" y="289932"/>
                  </a:cubicBezTo>
                  <a:cubicBezTo>
                    <a:pt x="12054" y="347523"/>
                    <a:pt x="88180" y="417420"/>
                    <a:pt x="112048" y="457200"/>
                  </a:cubicBezTo>
                  <a:cubicBezTo>
                    <a:pt x="177604" y="566458"/>
                    <a:pt x="106773" y="463076"/>
                    <a:pt x="201258" y="557561"/>
                  </a:cubicBezTo>
                  <a:cubicBezTo>
                    <a:pt x="260196" y="616499"/>
                    <a:pt x="170827" y="574447"/>
                    <a:pt x="279316" y="646771"/>
                  </a:cubicBezTo>
                  <a:cubicBezTo>
                    <a:pt x="290467" y="654205"/>
                    <a:pt x="302753" y="660169"/>
                    <a:pt x="312770" y="669073"/>
                  </a:cubicBezTo>
                  <a:cubicBezTo>
                    <a:pt x="336344" y="690027"/>
                    <a:pt x="354445" y="717056"/>
                    <a:pt x="379677" y="735980"/>
                  </a:cubicBezTo>
                  <a:cubicBezTo>
                    <a:pt x="394545" y="747131"/>
                    <a:pt x="410004" y="757536"/>
                    <a:pt x="424282" y="769434"/>
                  </a:cubicBezTo>
                  <a:cubicBezTo>
                    <a:pt x="432359" y="776165"/>
                    <a:pt x="437181" y="787034"/>
                    <a:pt x="446585" y="791736"/>
                  </a:cubicBezTo>
                  <a:cubicBezTo>
                    <a:pt x="460293" y="798590"/>
                    <a:pt x="476454" y="798678"/>
                    <a:pt x="491190" y="802888"/>
                  </a:cubicBezTo>
                  <a:cubicBezTo>
                    <a:pt x="502492" y="806117"/>
                    <a:pt x="513303" y="810946"/>
                    <a:pt x="524643" y="814039"/>
                  </a:cubicBezTo>
                  <a:cubicBezTo>
                    <a:pt x="554215" y="822104"/>
                    <a:pt x="613853" y="836341"/>
                    <a:pt x="613853" y="836341"/>
                  </a:cubicBezTo>
                  <a:cubicBezTo>
                    <a:pt x="636155" y="832624"/>
                    <a:pt x="660537" y="835301"/>
                    <a:pt x="680760" y="825190"/>
                  </a:cubicBezTo>
                  <a:cubicBezTo>
                    <a:pt x="692747" y="819196"/>
                    <a:pt x="693586" y="801213"/>
                    <a:pt x="703063" y="791736"/>
                  </a:cubicBezTo>
                  <a:cubicBezTo>
                    <a:pt x="775080" y="719719"/>
                    <a:pt x="703649" y="813336"/>
                    <a:pt x="758819" y="747132"/>
                  </a:cubicBezTo>
                  <a:cubicBezTo>
                    <a:pt x="825095" y="667601"/>
                    <a:pt x="764131" y="730668"/>
                    <a:pt x="814575" y="680224"/>
                  </a:cubicBezTo>
                  <a:cubicBezTo>
                    <a:pt x="824226" y="656096"/>
                    <a:pt x="840539" y="618476"/>
                    <a:pt x="848029" y="591014"/>
                  </a:cubicBezTo>
                  <a:cubicBezTo>
                    <a:pt x="856094" y="561443"/>
                    <a:pt x="870331" y="501805"/>
                    <a:pt x="870331" y="501805"/>
                  </a:cubicBezTo>
                  <a:cubicBezTo>
                    <a:pt x="862897" y="464634"/>
                    <a:pt x="864059" y="424643"/>
                    <a:pt x="848029" y="390293"/>
                  </a:cubicBezTo>
                  <a:cubicBezTo>
                    <a:pt x="824707" y="340316"/>
                    <a:pt x="792772" y="341337"/>
                    <a:pt x="758819" y="312234"/>
                  </a:cubicBezTo>
                  <a:cubicBezTo>
                    <a:pt x="742854" y="298550"/>
                    <a:pt x="731036" y="280245"/>
                    <a:pt x="714214" y="267629"/>
                  </a:cubicBezTo>
                  <a:cubicBezTo>
                    <a:pt x="699346" y="256478"/>
                    <a:pt x="684835" y="244833"/>
                    <a:pt x="669609" y="234175"/>
                  </a:cubicBezTo>
                  <a:cubicBezTo>
                    <a:pt x="637178" y="211474"/>
                    <a:pt x="604701" y="197645"/>
                    <a:pt x="580399" y="167268"/>
                  </a:cubicBezTo>
                  <a:cubicBezTo>
                    <a:pt x="572027" y="156803"/>
                    <a:pt x="563540" y="146061"/>
                    <a:pt x="558097" y="133814"/>
                  </a:cubicBezTo>
                  <a:cubicBezTo>
                    <a:pt x="534619" y="80988"/>
                    <a:pt x="535794" y="87632"/>
                    <a:pt x="535794" y="55756"/>
                  </a:cubicBezTo>
                  <a:lnTo>
                    <a:pt x="54694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DA5EB3B4-10B8-7643-86ED-0A2F367CB00D}"/>
                </a:ext>
              </a:extLst>
            </p:cNvPr>
            <p:cNvCxnSpPr/>
            <p:nvPr/>
          </p:nvCxnSpPr>
          <p:spPr>
            <a:xfrm>
              <a:off x="4560306" y="3155795"/>
              <a:ext cx="21638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942B147-1CC8-0D44-BB07-66677AC35A8B}"/>
                </a:ext>
              </a:extLst>
            </p:cNvPr>
            <p:cNvCxnSpPr>
              <a:stCxn id="5" idx="30"/>
            </p:cNvCxnSpPr>
            <p:nvPr/>
          </p:nvCxnSpPr>
          <p:spPr>
            <a:xfrm flipV="1">
              <a:off x="5408081" y="2620748"/>
              <a:ext cx="379434" cy="768434"/>
            </a:xfrm>
            <a:prstGeom prst="line">
              <a:avLst/>
            </a:prstGeom>
            <a:ln w="762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任意多边形 17">
              <a:extLst>
                <a:ext uri="{FF2B5EF4-FFF2-40B4-BE49-F238E27FC236}">
                  <a16:creationId xmlns:a16="http://schemas.microsoft.com/office/drawing/2014/main" id="{BB12F40B-3271-9641-A5D3-58C6860C1F63}"/>
                </a:ext>
              </a:extLst>
            </p:cNvPr>
            <p:cNvSpPr/>
            <p:nvPr/>
          </p:nvSpPr>
          <p:spPr>
            <a:xfrm rot="10800000">
              <a:off x="5430308" y="2319090"/>
              <a:ext cx="870002" cy="836705"/>
            </a:xfrm>
            <a:custGeom>
              <a:avLst/>
              <a:gdLst>
                <a:gd name="connsiteX0" fmla="*/ 546946 w 870331"/>
                <a:gd name="connsiteY0" fmla="*/ 0 h 836341"/>
                <a:gd name="connsiteX1" fmla="*/ 546946 w 870331"/>
                <a:gd name="connsiteY1" fmla="*/ 0 h 836341"/>
                <a:gd name="connsiteX2" fmla="*/ 457736 w 870331"/>
                <a:gd name="connsiteY2" fmla="*/ 55756 h 836341"/>
                <a:gd name="connsiteX3" fmla="*/ 413131 w 870331"/>
                <a:gd name="connsiteY3" fmla="*/ 89210 h 836341"/>
                <a:gd name="connsiteX4" fmla="*/ 279316 w 870331"/>
                <a:gd name="connsiteY4" fmla="*/ 156117 h 836341"/>
                <a:gd name="connsiteX5" fmla="*/ 223560 w 870331"/>
                <a:gd name="connsiteY5" fmla="*/ 167268 h 836341"/>
                <a:gd name="connsiteX6" fmla="*/ 167804 w 870331"/>
                <a:gd name="connsiteY6" fmla="*/ 189571 h 836341"/>
                <a:gd name="connsiteX7" fmla="*/ 123199 w 870331"/>
                <a:gd name="connsiteY7" fmla="*/ 211873 h 836341"/>
                <a:gd name="connsiteX8" fmla="*/ 78594 w 870331"/>
                <a:gd name="connsiteY8" fmla="*/ 223024 h 836341"/>
                <a:gd name="connsiteX9" fmla="*/ 11687 w 870331"/>
                <a:gd name="connsiteY9" fmla="*/ 245327 h 836341"/>
                <a:gd name="connsiteX10" fmla="*/ 536 w 870331"/>
                <a:gd name="connsiteY10" fmla="*/ 289932 h 836341"/>
                <a:gd name="connsiteX11" fmla="*/ 112048 w 870331"/>
                <a:gd name="connsiteY11" fmla="*/ 457200 h 836341"/>
                <a:gd name="connsiteX12" fmla="*/ 201258 w 870331"/>
                <a:gd name="connsiteY12" fmla="*/ 557561 h 836341"/>
                <a:gd name="connsiteX13" fmla="*/ 279316 w 870331"/>
                <a:gd name="connsiteY13" fmla="*/ 646771 h 836341"/>
                <a:gd name="connsiteX14" fmla="*/ 312770 w 870331"/>
                <a:gd name="connsiteY14" fmla="*/ 669073 h 836341"/>
                <a:gd name="connsiteX15" fmla="*/ 379677 w 870331"/>
                <a:gd name="connsiteY15" fmla="*/ 735980 h 836341"/>
                <a:gd name="connsiteX16" fmla="*/ 424282 w 870331"/>
                <a:gd name="connsiteY16" fmla="*/ 769434 h 836341"/>
                <a:gd name="connsiteX17" fmla="*/ 446585 w 870331"/>
                <a:gd name="connsiteY17" fmla="*/ 791736 h 836341"/>
                <a:gd name="connsiteX18" fmla="*/ 491190 w 870331"/>
                <a:gd name="connsiteY18" fmla="*/ 802888 h 836341"/>
                <a:gd name="connsiteX19" fmla="*/ 524643 w 870331"/>
                <a:gd name="connsiteY19" fmla="*/ 814039 h 836341"/>
                <a:gd name="connsiteX20" fmla="*/ 613853 w 870331"/>
                <a:gd name="connsiteY20" fmla="*/ 836341 h 836341"/>
                <a:gd name="connsiteX21" fmla="*/ 680760 w 870331"/>
                <a:gd name="connsiteY21" fmla="*/ 825190 h 836341"/>
                <a:gd name="connsiteX22" fmla="*/ 703063 w 870331"/>
                <a:gd name="connsiteY22" fmla="*/ 791736 h 836341"/>
                <a:gd name="connsiteX23" fmla="*/ 758819 w 870331"/>
                <a:gd name="connsiteY23" fmla="*/ 747132 h 836341"/>
                <a:gd name="connsiteX24" fmla="*/ 814575 w 870331"/>
                <a:gd name="connsiteY24" fmla="*/ 680224 h 836341"/>
                <a:gd name="connsiteX25" fmla="*/ 848029 w 870331"/>
                <a:gd name="connsiteY25" fmla="*/ 591014 h 836341"/>
                <a:gd name="connsiteX26" fmla="*/ 870331 w 870331"/>
                <a:gd name="connsiteY26" fmla="*/ 501805 h 836341"/>
                <a:gd name="connsiteX27" fmla="*/ 848029 w 870331"/>
                <a:gd name="connsiteY27" fmla="*/ 390293 h 836341"/>
                <a:gd name="connsiteX28" fmla="*/ 758819 w 870331"/>
                <a:gd name="connsiteY28" fmla="*/ 312234 h 836341"/>
                <a:gd name="connsiteX29" fmla="*/ 714214 w 870331"/>
                <a:gd name="connsiteY29" fmla="*/ 267629 h 836341"/>
                <a:gd name="connsiteX30" fmla="*/ 669609 w 870331"/>
                <a:gd name="connsiteY30" fmla="*/ 234175 h 836341"/>
                <a:gd name="connsiteX31" fmla="*/ 580399 w 870331"/>
                <a:gd name="connsiteY31" fmla="*/ 167268 h 836341"/>
                <a:gd name="connsiteX32" fmla="*/ 558097 w 870331"/>
                <a:gd name="connsiteY32" fmla="*/ 133814 h 836341"/>
                <a:gd name="connsiteX33" fmla="*/ 535794 w 870331"/>
                <a:gd name="connsiteY33" fmla="*/ 55756 h 836341"/>
                <a:gd name="connsiteX34" fmla="*/ 546946 w 870331"/>
                <a:gd name="connsiteY34" fmla="*/ 0 h 83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70331" h="836341">
                  <a:moveTo>
                    <a:pt x="546946" y="0"/>
                  </a:moveTo>
                  <a:lnTo>
                    <a:pt x="546946" y="0"/>
                  </a:lnTo>
                  <a:cubicBezTo>
                    <a:pt x="517209" y="18585"/>
                    <a:pt x="486913" y="36304"/>
                    <a:pt x="457736" y="55756"/>
                  </a:cubicBezTo>
                  <a:cubicBezTo>
                    <a:pt x="442272" y="66065"/>
                    <a:pt x="428595" y="78901"/>
                    <a:pt x="413131" y="89210"/>
                  </a:cubicBezTo>
                  <a:cubicBezTo>
                    <a:pt x="370543" y="117602"/>
                    <a:pt x="328393" y="139758"/>
                    <a:pt x="279316" y="156117"/>
                  </a:cubicBezTo>
                  <a:cubicBezTo>
                    <a:pt x="261335" y="162111"/>
                    <a:pt x="242145" y="163551"/>
                    <a:pt x="223560" y="167268"/>
                  </a:cubicBezTo>
                  <a:cubicBezTo>
                    <a:pt x="204975" y="174702"/>
                    <a:pt x="186096" y="181441"/>
                    <a:pt x="167804" y="189571"/>
                  </a:cubicBezTo>
                  <a:cubicBezTo>
                    <a:pt x="152614" y="196322"/>
                    <a:pt x="138764" y="206036"/>
                    <a:pt x="123199" y="211873"/>
                  </a:cubicBezTo>
                  <a:cubicBezTo>
                    <a:pt x="108849" y="217254"/>
                    <a:pt x="93274" y="218620"/>
                    <a:pt x="78594" y="223024"/>
                  </a:cubicBezTo>
                  <a:cubicBezTo>
                    <a:pt x="56077" y="229779"/>
                    <a:pt x="11687" y="245327"/>
                    <a:pt x="11687" y="245327"/>
                  </a:cubicBezTo>
                  <a:cubicBezTo>
                    <a:pt x="7970" y="260195"/>
                    <a:pt x="-2470" y="274904"/>
                    <a:pt x="536" y="289932"/>
                  </a:cubicBezTo>
                  <a:cubicBezTo>
                    <a:pt x="12054" y="347523"/>
                    <a:pt x="88180" y="417420"/>
                    <a:pt x="112048" y="457200"/>
                  </a:cubicBezTo>
                  <a:cubicBezTo>
                    <a:pt x="177604" y="566458"/>
                    <a:pt x="106773" y="463076"/>
                    <a:pt x="201258" y="557561"/>
                  </a:cubicBezTo>
                  <a:cubicBezTo>
                    <a:pt x="260196" y="616499"/>
                    <a:pt x="170827" y="574447"/>
                    <a:pt x="279316" y="646771"/>
                  </a:cubicBezTo>
                  <a:cubicBezTo>
                    <a:pt x="290467" y="654205"/>
                    <a:pt x="302753" y="660169"/>
                    <a:pt x="312770" y="669073"/>
                  </a:cubicBezTo>
                  <a:cubicBezTo>
                    <a:pt x="336344" y="690027"/>
                    <a:pt x="354445" y="717056"/>
                    <a:pt x="379677" y="735980"/>
                  </a:cubicBezTo>
                  <a:cubicBezTo>
                    <a:pt x="394545" y="747131"/>
                    <a:pt x="410004" y="757536"/>
                    <a:pt x="424282" y="769434"/>
                  </a:cubicBezTo>
                  <a:cubicBezTo>
                    <a:pt x="432359" y="776165"/>
                    <a:pt x="437181" y="787034"/>
                    <a:pt x="446585" y="791736"/>
                  </a:cubicBezTo>
                  <a:cubicBezTo>
                    <a:pt x="460293" y="798590"/>
                    <a:pt x="476454" y="798678"/>
                    <a:pt x="491190" y="802888"/>
                  </a:cubicBezTo>
                  <a:cubicBezTo>
                    <a:pt x="502492" y="806117"/>
                    <a:pt x="513303" y="810946"/>
                    <a:pt x="524643" y="814039"/>
                  </a:cubicBezTo>
                  <a:cubicBezTo>
                    <a:pt x="554215" y="822104"/>
                    <a:pt x="613853" y="836341"/>
                    <a:pt x="613853" y="836341"/>
                  </a:cubicBezTo>
                  <a:cubicBezTo>
                    <a:pt x="636155" y="832624"/>
                    <a:pt x="660537" y="835301"/>
                    <a:pt x="680760" y="825190"/>
                  </a:cubicBezTo>
                  <a:cubicBezTo>
                    <a:pt x="692747" y="819196"/>
                    <a:pt x="693586" y="801213"/>
                    <a:pt x="703063" y="791736"/>
                  </a:cubicBezTo>
                  <a:cubicBezTo>
                    <a:pt x="775080" y="719719"/>
                    <a:pt x="703649" y="813336"/>
                    <a:pt x="758819" y="747132"/>
                  </a:cubicBezTo>
                  <a:cubicBezTo>
                    <a:pt x="825095" y="667601"/>
                    <a:pt x="764131" y="730668"/>
                    <a:pt x="814575" y="680224"/>
                  </a:cubicBezTo>
                  <a:cubicBezTo>
                    <a:pt x="824226" y="656096"/>
                    <a:pt x="840539" y="618476"/>
                    <a:pt x="848029" y="591014"/>
                  </a:cubicBezTo>
                  <a:cubicBezTo>
                    <a:pt x="856094" y="561443"/>
                    <a:pt x="870331" y="501805"/>
                    <a:pt x="870331" y="501805"/>
                  </a:cubicBezTo>
                  <a:cubicBezTo>
                    <a:pt x="862897" y="464634"/>
                    <a:pt x="864059" y="424643"/>
                    <a:pt x="848029" y="390293"/>
                  </a:cubicBezTo>
                  <a:cubicBezTo>
                    <a:pt x="824707" y="340316"/>
                    <a:pt x="792772" y="341337"/>
                    <a:pt x="758819" y="312234"/>
                  </a:cubicBezTo>
                  <a:cubicBezTo>
                    <a:pt x="742854" y="298550"/>
                    <a:pt x="731036" y="280245"/>
                    <a:pt x="714214" y="267629"/>
                  </a:cubicBezTo>
                  <a:cubicBezTo>
                    <a:pt x="699346" y="256478"/>
                    <a:pt x="684835" y="244833"/>
                    <a:pt x="669609" y="234175"/>
                  </a:cubicBezTo>
                  <a:cubicBezTo>
                    <a:pt x="637178" y="211474"/>
                    <a:pt x="604701" y="197645"/>
                    <a:pt x="580399" y="167268"/>
                  </a:cubicBezTo>
                  <a:cubicBezTo>
                    <a:pt x="572027" y="156803"/>
                    <a:pt x="563540" y="146061"/>
                    <a:pt x="558097" y="133814"/>
                  </a:cubicBezTo>
                  <a:cubicBezTo>
                    <a:pt x="534619" y="80988"/>
                    <a:pt x="535794" y="87632"/>
                    <a:pt x="535794" y="55756"/>
                  </a:cubicBezTo>
                  <a:lnTo>
                    <a:pt x="54694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aphicFrame>
          <p:nvGraphicFramePr>
            <p:cNvPr id="19475" name="对象 19">
              <a:extLst>
                <a:ext uri="{FF2B5EF4-FFF2-40B4-BE49-F238E27FC236}">
                  <a16:creationId xmlns:a16="http://schemas.microsoft.com/office/drawing/2014/main" id="{11A90672-D2A0-C142-BE4F-A8CAABBD802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70745" y="3261151"/>
            <a:ext cx="253440" cy="279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617" name="Equation" r:id="rId3" imgW="1460500" imgH="1606550" progId="Equation.DSMT4">
                    <p:embed/>
                  </p:oleObj>
                </mc:Choice>
                <mc:Fallback>
                  <p:oleObj name="Equation" r:id="rId3" imgW="1460500" imgH="1606550" progId="Equation.DSMT4">
                    <p:embed/>
                    <p:pic>
                      <p:nvPicPr>
                        <p:cNvPr id="19475" name="对象 19">
                          <a:extLst>
                            <a:ext uri="{FF2B5EF4-FFF2-40B4-BE49-F238E27FC236}">
                              <a16:creationId xmlns:a16="http://schemas.microsoft.com/office/drawing/2014/main" id="{11A90672-D2A0-C142-BE4F-A8CAABBD802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0745" y="3261151"/>
                          <a:ext cx="253440" cy="279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76" name="对象 20">
              <a:extLst>
                <a:ext uri="{FF2B5EF4-FFF2-40B4-BE49-F238E27FC236}">
                  <a16:creationId xmlns:a16="http://schemas.microsoft.com/office/drawing/2014/main" id="{F79973BD-87C1-8341-B2D8-D57F9E12C7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73898" y="1806500"/>
            <a:ext cx="2794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618" name="Equation" r:id="rId5" imgW="1606550" imgH="1898650" progId="Equation.DSMT4">
                    <p:embed/>
                  </p:oleObj>
                </mc:Choice>
                <mc:Fallback>
                  <p:oleObj name="Equation" r:id="rId5" imgW="1606550" imgH="1898650" progId="Equation.DSMT4">
                    <p:embed/>
                    <p:pic>
                      <p:nvPicPr>
                        <p:cNvPr id="19476" name="对象 20">
                          <a:extLst>
                            <a:ext uri="{FF2B5EF4-FFF2-40B4-BE49-F238E27FC236}">
                              <a16:creationId xmlns:a16="http://schemas.microsoft.com/office/drawing/2014/main" id="{F79973BD-87C1-8341-B2D8-D57F9E12C7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73898" y="1806500"/>
                          <a:ext cx="279400" cy="330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04FAD8A-97F9-FB48-9E18-74D4FC3EFFE8}"/>
                </a:ext>
              </a:extLst>
            </p:cNvPr>
            <p:cNvSpPr/>
            <p:nvPr/>
          </p:nvSpPr>
          <p:spPr>
            <a:xfrm>
              <a:off x="5978027" y="2731886"/>
              <a:ext cx="71442" cy="7144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4824F7BA-60F0-4C4A-9DFD-A9C5A7FEC6DF}"/>
                </a:ext>
              </a:extLst>
            </p:cNvPr>
            <p:cNvSpPr/>
            <p:nvPr/>
          </p:nvSpPr>
          <p:spPr>
            <a:xfrm>
              <a:off x="5014358" y="3486031"/>
              <a:ext cx="73029" cy="7303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90F11803-0086-D848-B24E-CD3384C5C424}"/>
                </a:ext>
              </a:extLst>
            </p:cNvPr>
            <p:cNvCxnSpPr>
              <a:stCxn id="22" idx="4"/>
              <a:endCxn id="23" idx="7"/>
            </p:cNvCxnSpPr>
            <p:nvPr/>
          </p:nvCxnSpPr>
          <p:spPr>
            <a:xfrm flipH="1">
              <a:off x="5076274" y="2803331"/>
              <a:ext cx="936681" cy="69381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9480" name="对象 27">
              <a:extLst>
                <a:ext uri="{FF2B5EF4-FFF2-40B4-BE49-F238E27FC236}">
                  <a16:creationId xmlns:a16="http://schemas.microsoft.com/office/drawing/2014/main" id="{797E7257-71C6-8045-B667-B256EF60F50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114318" y="2244493"/>
            <a:ext cx="10160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619" name="Equation" r:id="rId7" imgW="5848350" imgH="2343150" progId="Equation.DSMT4">
                    <p:embed/>
                  </p:oleObj>
                </mc:Choice>
                <mc:Fallback>
                  <p:oleObj name="Equation" r:id="rId7" imgW="5848350" imgH="2343150" progId="Equation.DSMT4">
                    <p:embed/>
                    <p:pic>
                      <p:nvPicPr>
                        <p:cNvPr id="19480" name="对象 27">
                          <a:extLst>
                            <a:ext uri="{FF2B5EF4-FFF2-40B4-BE49-F238E27FC236}">
                              <a16:creationId xmlns:a16="http://schemas.microsoft.com/office/drawing/2014/main" id="{797E7257-71C6-8045-B667-B256EF60F50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14318" y="2244493"/>
                          <a:ext cx="101600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81" name="对象 28">
              <a:extLst>
                <a:ext uri="{FF2B5EF4-FFF2-40B4-BE49-F238E27FC236}">
                  <a16:creationId xmlns:a16="http://schemas.microsoft.com/office/drawing/2014/main" id="{754B6CB1-5581-824D-BE7E-2782BB2448B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44560" y="3937487"/>
            <a:ext cx="13462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620" name="Equation" r:id="rId9" imgW="7753350" imgH="2343150" progId="Equation.DSMT4">
                    <p:embed/>
                  </p:oleObj>
                </mc:Choice>
                <mc:Fallback>
                  <p:oleObj name="Equation" r:id="rId9" imgW="7753350" imgH="2343150" progId="Equation.DSMT4">
                    <p:embed/>
                    <p:pic>
                      <p:nvPicPr>
                        <p:cNvPr id="19481" name="对象 28">
                          <a:extLst>
                            <a:ext uri="{FF2B5EF4-FFF2-40B4-BE49-F238E27FC236}">
                              <a16:creationId xmlns:a16="http://schemas.microsoft.com/office/drawing/2014/main" id="{754B6CB1-5581-824D-BE7E-2782BB2448B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4560" y="3937487"/>
                          <a:ext cx="134620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460" name="Rectangle 18">
                <a:extLst>
                  <a:ext uri="{FF2B5EF4-FFF2-40B4-BE49-F238E27FC236}">
                    <a16:creationId xmlns:a16="http://schemas.microsoft.com/office/drawing/2014/main" id="{F35C842D-354A-1341-A6A1-F394101DA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8048" y="623205"/>
                <a:ext cx="5772420" cy="31926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假设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z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轴为刚体的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对称轴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，对每一个点 </a:t>
                </a:r>
                <a:r>
                  <a:rPr lang="en-US" altLang="zh-CN" sz="2400" i="1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P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(</a:t>
                </a:r>
                <a:r>
                  <a:rPr lang="en-US" altLang="zh-CN" sz="2400" i="1" dirty="0" err="1">
                    <a:latin typeface="Times New Roman" panose="02020603050405020304" pitchFamily="18" charset="0"/>
                    <a:ea typeface="黑体" panose="02010609060101010101" pitchFamily="49" charset="-122"/>
                  </a:rPr>
                  <a:t>x,y,z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)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，均有相对于轴对称的另外一个点</a:t>
                </a:r>
                <a:r>
                  <a:rPr lang="en-US" altLang="zh-CN" sz="2400" i="1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P’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(</a:t>
                </a:r>
                <a:r>
                  <a:rPr lang="en-US" altLang="zh-CN" sz="2400" i="1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-x,-</a:t>
                </a:r>
                <a:r>
                  <a:rPr lang="en-US" altLang="zh-CN" sz="2400" i="1" dirty="0" err="1">
                    <a:latin typeface="Times New Roman" panose="02020603050405020304" pitchFamily="18" charset="0"/>
                    <a:ea typeface="黑体" panose="02010609060101010101" pitchFamily="49" charset="-122"/>
                  </a:rPr>
                  <a:t>y,z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)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𝑥𝑧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=1</m:t>
                          </m:r>
                        </m:sub>
                        <m:sup>
                          <m:f>
                            <m:fPr>
                              <m:type m:val="lin"/>
                              <m:ctrlPr>
                                <a:rPr lang="en-US" altLang="zh-CN" sz="20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𝑦𝑧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=1</m:t>
                          </m:r>
                        </m:sub>
                        <m:sup>
                          <m:f>
                            <m:fPr>
                              <m:type m:val="lin"/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9460" name="Rectangle 18">
                <a:extLst>
                  <a:ext uri="{FF2B5EF4-FFF2-40B4-BE49-F238E27FC236}">
                    <a16:creationId xmlns:a16="http://schemas.microsoft.com/office/drawing/2014/main" id="{F35C842D-354A-1341-A6A1-F394101DA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38048" y="623205"/>
                <a:ext cx="5772420" cy="3192669"/>
              </a:xfrm>
              <a:prstGeom prst="rect">
                <a:avLst/>
              </a:prstGeom>
              <a:blipFill>
                <a:blip r:embed="rId11"/>
                <a:stretch>
                  <a:fillRect l="-1690" t="-573" r="-158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68" name="Rectangle 18">
                <a:extLst>
                  <a:ext uri="{FF2B5EF4-FFF2-40B4-BE49-F238E27FC236}">
                    <a16:creationId xmlns:a16="http://schemas.microsoft.com/office/drawing/2014/main" id="{05592D75-DC05-1E45-90BC-9295226CEC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35" y="3947488"/>
                <a:ext cx="4011419" cy="24049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轴为对称轴，则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中第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行和第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列均为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0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𝑧𝑧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≠0</m:t>
                    </m:r>
                  </m:oMath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9468" name="Rectangle 18">
                <a:extLst>
                  <a:ext uri="{FF2B5EF4-FFF2-40B4-BE49-F238E27FC236}">
                    <a16:creationId xmlns:a16="http://schemas.microsoft.com/office/drawing/2014/main" id="{05592D75-DC05-1E45-90BC-9295226CEC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6835" y="3947488"/>
                <a:ext cx="4011419" cy="2404954"/>
              </a:xfrm>
              <a:prstGeom prst="rect">
                <a:avLst/>
              </a:prstGeom>
              <a:blipFill>
                <a:blip r:embed="rId12"/>
                <a:stretch>
                  <a:fillRect l="-2121" r="-1212" b="-3788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18">
                <a:extLst>
                  <a:ext uri="{FF2B5EF4-FFF2-40B4-BE49-F238E27FC236}">
                    <a16:creationId xmlns:a16="http://schemas.microsoft.com/office/drawing/2014/main" id="{D626DDFE-F60B-4C24-A421-02F171EB0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5524" y="3986198"/>
                <a:ext cx="3931641" cy="233249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若有两个坐标轴是对称轴，则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为对角矩阵</a:t>
                </a:r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6" name="Rectangle 18">
                <a:extLst>
                  <a:ext uri="{FF2B5EF4-FFF2-40B4-BE49-F238E27FC236}">
                    <a16:creationId xmlns:a16="http://schemas.microsoft.com/office/drawing/2014/main" id="{D626DDFE-F60B-4C24-A421-02F171EB0B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75524" y="3986198"/>
                <a:ext cx="3931641" cy="2332498"/>
              </a:xfrm>
              <a:prstGeom prst="rect">
                <a:avLst/>
              </a:prstGeom>
              <a:blipFill>
                <a:blip r:embed="rId13"/>
                <a:stretch>
                  <a:fillRect l="-2318" b="-4416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箭头: 右 1">
            <a:extLst>
              <a:ext uri="{FF2B5EF4-FFF2-40B4-BE49-F238E27FC236}">
                <a16:creationId xmlns:a16="http://schemas.microsoft.com/office/drawing/2014/main" id="{5C6FD6FA-5B38-47DD-BFFC-BD15A324A49A}"/>
              </a:ext>
            </a:extLst>
          </p:cNvPr>
          <p:cNvSpPr/>
          <p:nvPr/>
        </p:nvSpPr>
        <p:spPr>
          <a:xfrm>
            <a:off x="4423317" y="4652487"/>
            <a:ext cx="416312" cy="10197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719D42-68EB-41E8-91E1-8FCA3E4D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8" grpId="0" animBg="1"/>
      <p:bldP spid="26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3">
            <a:extLst>
              <a:ext uri="{FF2B5EF4-FFF2-40B4-BE49-F238E27FC236}">
                <a16:creationId xmlns:a16="http://schemas.microsoft.com/office/drawing/2014/main" id="{14E3AE26-DC98-8048-A99F-DA7A46BF2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3538"/>
            <a:ext cx="2262188" cy="4619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§3.5  </a:t>
            </a:r>
            <a:r>
              <a:rPr kumimoji="1"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转动惯量</a:t>
            </a:r>
            <a:endParaRPr kumimoji="1" lang="en-US" altLang="zh-CN" sz="240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123" name="Rectangle 18">
            <a:extLst>
              <a:ext uri="{FF2B5EF4-FFF2-40B4-BE49-F238E27FC236}">
                <a16:creationId xmlns:a16="http://schemas.microsoft.com/office/drawing/2014/main" id="{81CC9566-562D-4048-B4D0-7C1F236E3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8" y="958999"/>
            <a:ext cx="4246562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一、刚体角动量和动能表达式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Rectangle 18">
                <a:extLst>
                  <a:ext uri="{FF2B5EF4-FFF2-40B4-BE49-F238E27FC236}">
                    <a16:creationId xmlns:a16="http://schemas.microsoft.com/office/drawing/2014/main" id="{8006829D-7C40-0641-9E59-2D59D2CEE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552" y="1514630"/>
                <a:ext cx="8854068" cy="4946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 anchorCtr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单质点，动量和动能为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e>
                      </m:acc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</m:acc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《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力学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》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中定轴转动，刚体的角动量和动能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𝐼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𝜔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𝐼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定点运动，刚体的角动量和动能（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本节内容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en-US" altLang="zh-CN" sz="2400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ea typeface="黑体" panose="02010609060101010101" pitchFamily="49" charset="-122"/>
                  </a:rPr>
                  <a:t>（</a:t>
                </a:r>
                <a:r>
                  <a:rPr lang="en-US" altLang="zh-CN" sz="2400" dirty="0">
                    <a:ea typeface="黑体" panose="02010609060101010101" pitchFamily="49" charset="-122"/>
                  </a:rPr>
                  <a:t>1</a:t>
                </a:r>
                <a:r>
                  <a:rPr lang="zh-CN" altLang="en-US" sz="2400" dirty="0">
                    <a:ea typeface="黑体" panose="02010609060101010101" pitchFamily="49" charset="-122"/>
                  </a:rPr>
                  <a:t>）</a:t>
                </a:r>
                <a:r>
                  <a:rPr lang="en-US" altLang="zh-CN" sz="2400" b="0" dirty="0"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𝐽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是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的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线性项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𝑇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是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的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二次项（平方项）</a:t>
                </a:r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2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）转动惯量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𝐼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变为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惯量张量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3×3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矩阵）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125" name="Rectangle 18">
                <a:extLst>
                  <a:ext uri="{FF2B5EF4-FFF2-40B4-BE49-F238E27FC236}">
                    <a16:creationId xmlns:a16="http://schemas.microsoft.com/office/drawing/2014/main" id="{8006829D-7C40-0641-9E59-2D59D2CEEC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3552" y="1514630"/>
                <a:ext cx="8854068" cy="4946995"/>
              </a:xfrm>
              <a:prstGeom prst="rect">
                <a:avLst/>
              </a:prstGeom>
              <a:blipFill>
                <a:blip r:embed="rId2"/>
                <a:stretch>
                  <a:fillRect l="-1102" b="-1847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AA2EF44-0D1D-46A3-8C82-43C5CB83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8">
            <a:extLst>
              <a:ext uri="{FF2B5EF4-FFF2-40B4-BE49-F238E27FC236}">
                <a16:creationId xmlns:a16="http://schemas.microsoft.com/office/drawing/2014/main" id="{910CA2CF-349B-4F42-A73E-4F6B4A1CF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63712"/>
            <a:ext cx="543436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具有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几何对称性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的刚体的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惯量主轴选取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7" name="Rectangle 18">
                <a:extLst>
                  <a:ext uri="{FF2B5EF4-FFF2-40B4-BE49-F238E27FC236}">
                    <a16:creationId xmlns:a16="http://schemas.microsoft.com/office/drawing/2014/main" id="{5136BA75-B420-ED45-A66B-85BAB24BC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" y="1945355"/>
                <a:ext cx="8983580" cy="34338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 marL="457200" indent="-4572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1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）如果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刚体有一个对称轴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，则此轴为惯量主轴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(z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轴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)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，满足</a:t>
                </a:r>
                <a:endParaRPr lang="en-US" altLang="zh-CN" sz="2400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𝑥𝑧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𝑦𝑧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</m:t>
                      </m:r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2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）如果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刚体有对称面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，则主轴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(z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轴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)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垂直于对称面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~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⟹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𝑥𝑧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𝑦𝑧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</m:t>
                      </m:r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3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）如果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刚体具有转动不变性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，则转轴为惯量主轴，垂直于该轴的任意轴均为惯量主轴。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0487" name="Rectangle 18">
                <a:extLst>
                  <a:ext uri="{FF2B5EF4-FFF2-40B4-BE49-F238E27FC236}">
                    <a16:creationId xmlns:a16="http://schemas.microsoft.com/office/drawing/2014/main" id="{5136BA75-B420-ED45-A66B-85BAB24BC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" y="1945355"/>
                <a:ext cx="8983580" cy="3433825"/>
              </a:xfrm>
              <a:prstGeom prst="rect">
                <a:avLst/>
              </a:prstGeom>
              <a:blipFill>
                <a:blip r:embed="rId2"/>
                <a:stretch>
                  <a:fillRect l="-1018" b="-3197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D4C3A9-F570-4A9C-A970-1609A0E65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4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4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3A431353-1B59-4AC3-A990-A20A57350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67" y="177221"/>
            <a:ext cx="5772420" cy="79874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惯量主轴例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）长方形（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）椭圆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3CC9B62-DD50-4EF6-AF2A-50200C839B42}"/>
              </a:ext>
            </a:extLst>
          </p:cNvPr>
          <p:cNvSpPr/>
          <p:nvPr/>
        </p:nvSpPr>
        <p:spPr>
          <a:xfrm rot="19370827">
            <a:off x="1932878" y="2585224"/>
            <a:ext cx="892098" cy="1687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C50E21-A464-4B88-B210-0106293F47F5}"/>
              </a:ext>
            </a:extLst>
          </p:cNvPr>
          <p:cNvSpPr/>
          <p:nvPr/>
        </p:nvSpPr>
        <p:spPr>
          <a:xfrm rot="19224102">
            <a:off x="5193071" y="3098395"/>
            <a:ext cx="1813932" cy="61703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6A926AF-F154-4CAF-A2FC-D2BBD8FECC46}"/>
              </a:ext>
            </a:extLst>
          </p:cNvPr>
          <p:cNvCxnSpPr>
            <a:cxnSpLocks/>
          </p:cNvCxnSpPr>
          <p:nvPr/>
        </p:nvCxnSpPr>
        <p:spPr>
          <a:xfrm flipH="1" flipV="1">
            <a:off x="1642946" y="2414239"/>
            <a:ext cx="1494264" cy="1999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8A75603-6389-4C45-866C-65DD7D6C84D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31795" y="2414239"/>
            <a:ext cx="1494264" cy="1999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0EC9C94-CA2A-4318-B3ED-8668029747CD}"/>
              </a:ext>
            </a:extLst>
          </p:cNvPr>
          <p:cNvGrpSpPr/>
          <p:nvPr/>
        </p:nvGrpSpPr>
        <p:grpSpPr>
          <a:xfrm rot="21388635">
            <a:off x="5100369" y="2407244"/>
            <a:ext cx="1999334" cy="1999334"/>
            <a:chOff x="2781009" y="2390000"/>
            <a:chExt cx="1999334" cy="1999334"/>
          </a:xfrm>
        </p:grpSpPr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21DC9923-255B-45CC-AF33-C25E5ED6FC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4695" y="2390000"/>
              <a:ext cx="1494264" cy="19993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04041AE0-F900-44FF-B4E9-AD5E0D44E54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033544" y="2390000"/>
              <a:ext cx="1494264" cy="19993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676027-4753-4188-9EA6-20A7C3B8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60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59C82423-5496-472F-A10A-C6C3A4927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67" y="177221"/>
            <a:ext cx="8899550" cy="79874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惯量主轴例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）啤酒瓶（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）你和镜中人（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）四门塔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F33541-13CF-488E-87AB-63E8BF13C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282" y="1728669"/>
            <a:ext cx="2329185" cy="32808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ECFD7D-DE7C-4604-BBD5-F826F66FB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903" y="1728668"/>
            <a:ext cx="3448138" cy="32808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E430D9-1B9B-4044-AF1D-AA16999A7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315" y="1728668"/>
            <a:ext cx="4945964" cy="3280823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7E6D5AF-829E-47D4-990B-153A07BE3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B169F05-DB1A-4A1D-84AF-89C44E668279}"/>
              </a:ext>
            </a:extLst>
          </p:cNvPr>
          <p:cNvCxnSpPr>
            <a:cxnSpLocks/>
          </p:cNvCxnSpPr>
          <p:nvPr/>
        </p:nvCxnSpPr>
        <p:spPr>
          <a:xfrm flipH="1">
            <a:off x="200526" y="3429000"/>
            <a:ext cx="610733" cy="332874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C944734-F649-4B7F-8857-D8C3B5A1844A}"/>
              </a:ext>
            </a:extLst>
          </p:cNvPr>
          <p:cNvCxnSpPr>
            <a:cxnSpLocks/>
          </p:cNvCxnSpPr>
          <p:nvPr/>
        </p:nvCxnSpPr>
        <p:spPr>
          <a:xfrm flipH="1" flipV="1">
            <a:off x="811258" y="1661536"/>
            <a:ext cx="3052" cy="2918485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C2C3D64-AFD1-4EC0-B321-3F14365E8D95}"/>
              </a:ext>
            </a:extLst>
          </p:cNvPr>
          <p:cNvCxnSpPr>
            <a:cxnSpLocks/>
          </p:cNvCxnSpPr>
          <p:nvPr/>
        </p:nvCxnSpPr>
        <p:spPr>
          <a:xfrm>
            <a:off x="811258" y="3429000"/>
            <a:ext cx="614977" cy="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F9C2891-8675-48E6-9433-38324CB07A3E}"/>
              </a:ext>
            </a:extLst>
          </p:cNvPr>
          <p:cNvCxnSpPr>
            <a:cxnSpLocks/>
          </p:cNvCxnSpPr>
          <p:nvPr/>
        </p:nvCxnSpPr>
        <p:spPr>
          <a:xfrm flipH="1" flipV="1">
            <a:off x="6529511" y="3301443"/>
            <a:ext cx="673574" cy="255114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CAF23ED-D355-494B-AD70-D669D4C87A65}"/>
              </a:ext>
            </a:extLst>
          </p:cNvPr>
          <p:cNvCxnSpPr>
            <a:cxnSpLocks/>
          </p:cNvCxnSpPr>
          <p:nvPr/>
        </p:nvCxnSpPr>
        <p:spPr>
          <a:xfrm flipV="1">
            <a:off x="7746496" y="1369272"/>
            <a:ext cx="13563" cy="784883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F7A8434-BC63-428B-A85E-0E16DB7C5174}"/>
              </a:ext>
            </a:extLst>
          </p:cNvPr>
          <p:cNvCxnSpPr>
            <a:cxnSpLocks/>
          </p:cNvCxnSpPr>
          <p:nvPr/>
        </p:nvCxnSpPr>
        <p:spPr>
          <a:xfrm flipV="1">
            <a:off x="8265319" y="3436580"/>
            <a:ext cx="767885" cy="182044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E261AED-2D3E-40C9-B010-56ADCFC56E2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67293" y="2187300"/>
            <a:ext cx="0" cy="216000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ACE1500-88B4-42EC-BE97-17E12F55E7FA}"/>
              </a:ext>
            </a:extLst>
          </p:cNvPr>
          <p:cNvCxnSpPr>
            <a:cxnSpLocks/>
          </p:cNvCxnSpPr>
          <p:nvPr/>
        </p:nvCxnSpPr>
        <p:spPr>
          <a:xfrm flipV="1">
            <a:off x="2787293" y="2374900"/>
            <a:ext cx="0" cy="892400"/>
          </a:xfrm>
          <a:prstGeom prst="straightConnector1">
            <a:avLst/>
          </a:prstGeom>
          <a:ln w="38100">
            <a:solidFill>
              <a:srgbClr val="0000FF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56CFBA3C-3AA6-40D3-994B-9130CEAD1084}"/>
              </a:ext>
            </a:extLst>
          </p:cNvPr>
          <p:cNvCxnSpPr>
            <a:cxnSpLocks/>
          </p:cNvCxnSpPr>
          <p:nvPr/>
        </p:nvCxnSpPr>
        <p:spPr>
          <a:xfrm flipH="1">
            <a:off x="2153479" y="3275519"/>
            <a:ext cx="613395" cy="322121"/>
          </a:xfrm>
          <a:prstGeom prst="straightConnector1">
            <a:avLst/>
          </a:prstGeom>
          <a:ln w="38100">
            <a:solidFill>
              <a:srgbClr val="0000FF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11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8">
                <a:extLst>
                  <a:ext uri="{FF2B5EF4-FFF2-40B4-BE49-F238E27FC236}">
                    <a16:creationId xmlns:a16="http://schemas.microsoft.com/office/drawing/2014/main" id="{F91C206F-A12A-4DD1-B188-B10353A915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971" y="399292"/>
                <a:ext cx="8434388" cy="60594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marL="457200" indent="-4572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小结</a:t>
                </a:r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定点运动，刚体角动量和动能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若取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惯量主轴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为坐标轴，则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0" indent="0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</m:acc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如何确定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惯量主轴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？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0" indent="0" algn="ctr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求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惯量张量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 的特征值和特征矢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，特征矢即为惯量主轴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Rectangle 18">
                <a:extLst>
                  <a:ext uri="{FF2B5EF4-FFF2-40B4-BE49-F238E27FC236}">
                    <a16:creationId xmlns:a16="http://schemas.microsoft.com/office/drawing/2014/main" id="{F91C206F-A12A-4DD1-B188-B10353A91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971" y="399292"/>
                <a:ext cx="8434388" cy="6059416"/>
              </a:xfrm>
              <a:prstGeom prst="rect">
                <a:avLst/>
              </a:prstGeom>
              <a:blipFill>
                <a:blip r:embed="rId2"/>
                <a:stretch>
                  <a:fillRect l="-1157" b="-1712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B6EE014-6062-4692-8E9B-D6F8234CB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328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506" name="Text Box 3">
                <a:extLst>
                  <a:ext uri="{FF2B5EF4-FFF2-40B4-BE49-F238E27FC236}">
                    <a16:creationId xmlns:a16="http://schemas.microsoft.com/office/drawing/2014/main" id="{AC3866B0-6A6F-FD48-998B-597169F00B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2613" y="3364453"/>
                <a:ext cx="8707772" cy="24715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457200" indent="-457200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AutoNum type="arabicParenBoth"/>
                </a:pPr>
                <a:r>
                  <a:rPr kumimoji="1"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求刚体的转动惯量张量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</m:acc>
                  </m:oMath>
                </a14:m>
                <a:endParaRPr kumimoji="1"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457200" indent="-457200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AutoNum type="arabicParenBoth"/>
                </a:pPr>
                <a:r>
                  <a:rPr kumimoji="1"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若刚体角速度为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e>
                        </m:acc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𝑗</m:t>
                            </m:r>
                          </m:e>
                        </m:acc>
                      </m:e>
                    </m:d>
                    <m:r>
                      <a:rPr kumimoji="1"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，</m:t>
                    </m:r>
                  </m:oMath>
                </a14:m>
                <a:r>
                  <a:rPr kumimoji="1"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求刚体的角动量和动能。</a:t>
                </a:r>
                <a:endParaRPr kumimoji="1"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457200" indent="-457200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AutoNum type="arabicParenBoth"/>
                </a:pPr>
                <a:r>
                  <a:rPr kumimoji="1"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找到刚体惯量主轴，并求出主转动惯量。</a:t>
                </a:r>
                <a:endParaRPr kumimoji="1"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457200" indent="-457200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AutoNum type="arabicParenBoth"/>
                </a:pPr>
                <a:r>
                  <a:rPr kumimoji="1"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若原点移到刚体的质心位置，则以上三问结果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为多少</a:t>
                </a:r>
                <a:r>
                  <a:rPr kumimoji="1"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？</a:t>
                </a:r>
                <a:endParaRPr kumimoji="1"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1506" name="Text Box 3">
                <a:extLst>
                  <a:ext uri="{FF2B5EF4-FFF2-40B4-BE49-F238E27FC236}">
                    <a16:creationId xmlns:a16="http://schemas.microsoft.com/office/drawing/2014/main" id="{AC3866B0-6A6F-FD48-998B-597169F00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2613" y="3364453"/>
                <a:ext cx="8707772" cy="2471510"/>
              </a:xfrm>
              <a:prstGeom prst="rect">
                <a:avLst/>
              </a:prstGeom>
              <a:blipFill>
                <a:blip r:embed="rId2"/>
                <a:stretch>
                  <a:fillRect l="-910" b="-4198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ED9EC4E-4FF1-480A-A134-37D42C29207E}"/>
                  </a:ext>
                </a:extLst>
              </p:cNvPr>
              <p:cNvSpPr/>
              <p:nvPr/>
            </p:nvSpPr>
            <p:spPr>
              <a:xfrm>
                <a:off x="142613" y="1310878"/>
                <a:ext cx="5673053" cy="20535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 eaLnBrk="1" hangingPunct="1"/>
                <a:r>
                  <a:rPr kumimoji="1"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补充题</a:t>
                </a:r>
                <a:r>
                  <a:rPr kumimoji="1" lang="zh-CN" altLang="en-US" sz="240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（选做）</a:t>
                </a:r>
                <a:endParaRPr kumimoji="1"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algn="ctr" eaLnBrk="1" hangingPunct="1">
                  <a:lnSpc>
                    <a:spcPct val="150000"/>
                  </a:lnSpc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球心在原点、半径为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𝑎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的刚体球，只保留在第一象限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𝑦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𝑧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&gt;0</m:t>
                    </m:r>
                  </m:oMath>
                </a14:m>
                <a:r>
                  <a:rPr kumimoji="1" lang="en-US" altLang="zh-CN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)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的部分，其余切掉。已知此八分之一球的质量为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</m:oMath>
                </a14:m>
                <a:r>
                  <a:rPr kumimoji="1"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。</a:t>
                </a:r>
                <a:endParaRPr kumimoji="1"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ED9EC4E-4FF1-480A-A134-37D42C292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13" y="1310878"/>
                <a:ext cx="5673053" cy="2053575"/>
              </a:xfrm>
              <a:prstGeom prst="rect">
                <a:avLst/>
              </a:prstGeom>
              <a:blipFill>
                <a:blip r:embed="rId3"/>
                <a:stretch>
                  <a:fillRect l="-4296" t="-3264" r="-4404" b="-50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B6859057-0B40-47F8-81CF-7CF527354FA6}"/>
              </a:ext>
            </a:extLst>
          </p:cNvPr>
          <p:cNvGrpSpPr/>
          <p:nvPr/>
        </p:nvGrpSpPr>
        <p:grpSpPr>
          <a:xfrm>
            <a:off x="5899557" y="943987"/>
            <a:ext cx="3175233" cy="3175233"/>
            <a:chOff x="5899557" y="89400"/>
            <a:chExt cx="3175233" cy="317523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B184D91-BDCC-46B7-BECB-F42BFD805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9557" y="89400"/>
              <a:ext cx="3175233" cy="317523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BE4788C1-0D34-4A65-A257-5484FCEA19A2}"/>
                    </a:ext>
                  </a:extLst>
                </p:cNvPr>
                <p:cNvSpPr/>
                <p:nvPr/>
              </p:nvSpPr>
              <p:spPr>
                <a:xfrm>
                  <a:off x="6083278" y="2644933"/>
                  <a:ext cx="46807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BE4788C1-0D34-4A65-A257-5484FCEA19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3278" y="2644933"/>
                  <a:ext cx="468077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7DD7F379-96EE-4D08-B03F-5A7A0805CC7E}"/>
                    </a:ext>
                  </a:extLst>
                </p:cNvPr>
                <p:cNvSpPr/>
                <p:nvPr/>
              </p:nvSpPr>
              <p:spPr>
                <a:xfrm>
                  <a:off x="8222487" y="2257105"/>
                  <a:ext cx="47295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7DD7F379-96EE-4D08-B03F-5A7A0805CC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2487" y="2257105"/>
                  <a:ext cx="47295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1DA59B3-A63D-4D5E-A6D7-96CEFB0DC8A2}"/>
                    </a:ext>
                  </a:extLst>
                </p:cNvPr>
                <p:cNvSpPr/>
                <p:nvPr/>
              </p:nvSpPr>
              <p:spPr>
                <a:xfrm>
                  <a:off x="6671922" y="161255"/>
                  <a:ext cx="44569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1DA59B3-A63D-4D5E-A6D7-96CEFB0DC8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1922" y="161255"/>
                  <a:ext cx="445698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0C692AEE-979F-474F-8481-CB06F1965798}"/>
                    </a:ext>
                  </a:extLst>
                </p:cNvPr>
                <p:cNvSpPr/>
                <p:nvPr/>
              </p:nvSpPr>
              <p:spPr>
                <a:xfrm>
                  <a:off x="8067539" y="1772797"/>
                  <a:ext cx="47557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0C692AEE-979F-474F-8481-CB06F19657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7539" y="1772797"/>
                  <a:ext cx="475578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27EAFC5C-FCD4-4C9B-8677-0A246DFA80CC}"/>
                    </a:ext>
                  </a:extLst>
                </p:cNvPr>
                <p:cNvSpPr/>
                <p:nvPr/>
              </p:nvSpPr>
              <p:spPr>
                <a:xfrm>
                  <a:off x="6894771" y="1900031"/>
                  <a:ext cx="47557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27EAFC5C-FCD4-4C9B-8677-0A246DFA80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4771" y="1900031"/>
                  <a:ext cx="475578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A2D2CE75-A389-4E1D-91CB-62E7B8E7EA7B}"/>
              </a:ext>
            </a:extLst>
          </p:cNvPr>
          <p:cNvSpPr/>
          <p:nvPr/>
        </p:nvSpPr>
        <p:spPr>
          <a:xfrm>
            <a:off x="184559" y="278568"/>
            <a:ext cx="8890231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eaLnBrk="1" hangingPunct="1"/>
            <a:r>
              <a:rPr kumimoji="1"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作业</a:t>
            </a:r>
            <a:endParaRPr kumimoji="1" lang="en-US" altLang="zh-CN" sz="32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ctr" eaLnBrk="1" hangingPunct="1"/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3.6,   3.7,   3.9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96F805-5B59-4468-AF15-CC05DCDF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0405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>
            <a:extLst>
              <a:ext uri="{FF2B5EF4-FFF2-40B4-BE49-F238E27FC236}">
                <a16:creationId xmlns:a16="http://schemas.microsoft.com/office/drawing/2014/main" id="{3EBD5821-57C8-4FA4-9AEE-5597F74B1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2939250"/>
            <a:ext cx="8928992" cy="979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补充材料</a:t>
            </a:r>
            <a:endParaRPr kumimoji="1" lang="en-US" altLang="zh-CN" sz="4400" b="0" i="0" u="none" strike="noStrike" kern="0" cap="none" spc="0" normalizeH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6126531-E9D0-42B7-8A3F-D596C3D0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8995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>
            <a:extLst>
              <a:ext uri="{FF2B5EF4-FFF2-40B4-BE49-F238E27FC236}">
                <a16:creationId xmlns:a16="http://schemas.microsoft.com/office/drawing/2014/main" id="{8B23BE7B-EBAE-4822-8E49-B52F8531D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53" y="1255122"/>
            <a:ext cx="8562975" cy="501194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一般情况下惯量主轴的求解方法</a:t>
            </a:r>
            <a:endParaRPr lang="en-US" altLang="zh-CN" sz="2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几何法</a:t>
            </a:r>
            <a:endParaRPr lang="en-US" altLang="zh-CN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线性代数法</a:t>
            </a:r>
            <a:endParaRPr lang="en-US" altLang="zh-CN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质心坐标系和非质心坐标系中转动惯量张量的关系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惯量张量离散和连续形式的统一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球的惯量张量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椭球的惯量张量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半球的惯量张量计算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1C2697-FF86-4783-A50D-CD86523BC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989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94FE0B2-6A77-4D9D-83FD-D84139CB1228}"/>
                  </a:ext>
                </a:extLst>
              </p:cNvPr>
              <p:cNvSpPr/>
              <p:nvPr/>
            </p:nvSpPr>
            <p:spPr>
              <a:xfrm>
                <a:off x="327102" y="505764"/>
                <a:ext cx="8556703" cy="618259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方法一：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几何法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，主轴端点上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acc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与椭球面元垂直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∥</m:t>
                    </m:r>
                    <m:r>
                      <m:rPr>
                        <m:sty m:val="p"/>
                      </m:rPr>
                      <a:rPr kumimoji="0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d</m:t>
                    </m:r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𝑆</m:t>
                        </m:r>
                      </m:e>
                    </m:acc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问题：给定曲面方程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,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,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=0</m:t>
                    </m:r>
                    <m:r>
                      <a:rPr kumimoji="0" lang="zh-CN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，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如何确定某点面元的垂直方向？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力学类比：若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𝑉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,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,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𝑓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(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𝑦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𝑧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，则曲面对应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等势能面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力为势能的梯度，总是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指向势能减少最快的方向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，故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力的方向垂直于等势能面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，即为该点面元的方向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面元方向为：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∥</m:t>
                    </m:r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𝐹</m:t>
                        </m:r>
                      </m:e>
                    </m:acc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，即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∥−</m:t>
                    </m:r>
                    <m:r>
                      <m:rPr>
                        <m:sty m:val="p"/>
                      </m:rPr>
                      <a:rPr kumimoji="0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∇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𝑓</m:t>
                    </m:r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𝑛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𝑐</m:t>
                      </m:r>
                      <m:r>
                        <m:rPr>
                          <m:sty m:val="p"/>
                        </m:rP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∇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𝑓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𝑐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e>
                          </m:acc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𝑗</m:t>
                              </m:r>
                            </m:e>
                          </m:acc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𝑧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𝑓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…</m:t>
                      </m:r>
                    </m:oMath>
                  </m:oMathPara>
                </a14:m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椭球上一点的坐标为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</m:t>
                    </m:r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𝑖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𝑦</m:t>
                    </m:r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𝑗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𝑧</m:t>
                    </m:r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𝑘</m:t>
                        </m:r>
                      </m:e>
                    </m:acc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，当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acc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在主轴上时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∥</m:t>
                    </m:r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e>
                    </m:acc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,</a:t>
                </a:r>
              </a:p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  ⟹     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94FE0B2-6A77-4D9D-83FD-D84139CB12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02" y="505764"/>
                <a:ext cx="8556703" cy="6182590"/>
              </a:xfrm>
              <a:prstGeom prst="rect">
                <a:avLst/>
              </a:prstGeom>
              <a:blipFill>
                <a:blip r:embed="rId2"/>
                <a:stretch>
                  <a:fillRect l="-1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8">
            <a:extLst>
              <a:ext uri="{FF2B5EF4-FFF2-40B4-BE49-F238E27FC236}">
                <a16:creationId xmlns:a16="http://schemas.microsoft.com/office/drawing/2014/main" id="{613863BF-E944-4D37-B7D9-FC8577FA5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102" y="-103483"/>
            <a:ext cx="7103094" cy="55976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一般情况下惯量主轴的求解方法</a:t>
            </a:r>
            <a:endParaRPr lang="en-US" altLang="zh-CN" sz="2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CD48AD-4D6B-4DA8-B0B4-BE3845757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930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94FE0B2-6A77-4D9D-83FD-D84139CB1228}"/>
                  </a:ext>
                </a:extLst>
              </p:cNvPr>
              <p:cNvSpPr/>
              <p:nvPr/>
            </p:nvSpPr>
            <p:spPr>
              <a:xfrm>
                <a:off x="349404" y="89457"/>
                <a:ext cx="8556703" cy="64338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黑体" panose="02010609060101010101" pitchFamily="49" charset="-122"/>
                    <a:cs typeface="+mn-cs"/>
                  </a:rPr>
                  <a:t>对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,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,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黑体" panose="02010609060101010101" pitchFamily="49" charset="-122"/>
                    <a:cs typeface="+mn-cs"/>
                  </a:rPr>
                  <a:t>曲面，位矢与面元垂直时满足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</m:num>
                      <m:den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𝑓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</m:t>
                        </m:r>
                      </m:num>
                      <m:den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𝑓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num>
                      <m:den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𝑓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𝑧</m:t>
                            </m:r>
                          </m:sub>
                        </m:sSub>
                      </m:den>
                    </m:f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例：正方体惯量椭球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</m:acc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f>
                                  <m:f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f>
                                  <m:f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12</m:t>
                          </m:r>
                        </m:den>
                      </m:f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椭球方程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12</m:t>
                          </m:r>
                        </m:den>
                      </m:f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16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−6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−6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e>
                      </m:d>
                      <m: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 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12</m:t>
                          </m:r>
                        </m:den>
                      </m:f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16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−6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−6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12</m:t>
                          </m:r>
                        </m:den>
                      </m:f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16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−6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−6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位矢与面元垂直，得到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16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−6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−6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 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16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−6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−6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16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−6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−6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94FE0B2-6A77-4D9D-83FD-D84139CB12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04" y="89457"/>
                <a:ext cx="8556703" cy="6433877"/>
              </a:xfrm>
              <a:prstGeom prst="rect">
                <a:avLst/>
              </a:prstGeom>
              <a:blipFill>
                <a:blip r:embed="rId2"/>
                <a:stretch>
                  <a:fillRect l="-1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0198DC-3DB5-4BCD-89B2-27B840EC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790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94FE0B2-6A77-4D9D-83FD-D84139CB1228}"/>
                  </a:ext>
                </a:extLst>
              </p:cNvPr>
              <p:cNvSpPr/>
              <p:nvPr/>
            </p:nvSpPr>
            <p:spPr>
              <a:xfrm>
                <a:off x="349404" y="89457"/>
                <a:ext cx="8556703" cy="667580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16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−6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−6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 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16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−6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−6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16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−6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−6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上式等价于两个方程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16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𝑥𝑦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−6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−6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𝑥𝑧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=16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𝑥𝑦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−6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−6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𝑦𝑧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16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𝑦𝑧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−6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𝑥𝑦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−6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=16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𝑦𝑧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−6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𝑥𝑧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−6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第一式可以变为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6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=6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𝑧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解得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𝑦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 或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𝑦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𝑧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解第二式，同样得到 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𝑦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𝑧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 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或 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𝑦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𝑧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组合后得到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𝑥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𝑦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𝑧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 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𝑥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𝑦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𝑧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   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3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𝑥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𝑦</m:t>
                      </m:r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且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𝑥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𝑦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𝑧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4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𝑦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𝑧</m:t>
                      </m:r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且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𝑥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𝑦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𝑧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94FE0B2-6A77-4D9D-83FD-D84139CB12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04" y="89457"/>
                <a:ext cx="8556703" cy="6675802"/>
              </a:xfrm>
              <a:prstGeom prst="rect">
                <a:avLst/>
              </a:prstGeom>
              <a:blipFill>
                <a:blip r:embed="rId2"/>
                <a:stretch>
                  <a:fillRect l="-1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8603F8-2BDC-4B1B-BEC9-BE195DFD3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701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1B9E2DD-191E-4F38-A566-3E284DCFE952}"/>
                  </a:ext>
                </a:extLst>
              </p:cNvPr>
              <p:cNvSpPr/>
              <p:nvPr/>
            </p:nvSpPr>
            <p:spPr>
              <a:xfrm>
                <a:off x="26037" y="762778"/>
                <a:ext cx="6638574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考虑刚体定点运动，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𝑂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，刚体上任一点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速度 </a:t>
                </a:r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 </m:t>
                      </m:r>
                      <m:acc>
                        <m:accPr>
                          <m:chr m:val="⃗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1B9E2DD-191E-4F38-A566-3E284DCFE9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7" y="762778"/>
                <a:ext cx="6638574" cy="1200329"/>
              </a:xfrm>
              <a:prstGeom prst="rect">
                <a:avLst/>
              </a:prstGeom>
              <a:blipFill>
                <a:blip r:embed="rId2"/>
                <a:stretch>
                  <a:fillRect l="-1377" r="-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3" name="Rectangle 18">
            <a:extLst>
              <a:ext uri="{FF2B5EF4-FFF2-40B4-BE49-F238E27FC236}">
                <a16:creationId xmlns:a16="http://schemas.microsoft.com/office/drawing/2014/main" id="{81CC9566-562D-4048-B4D0-7C1F236E3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80" y="272196"/>
            <a:ext cx="3413938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、刚体角动量的表达式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Rectangle 18">
                <a:extLst>
                  <a:ext uri="{FF2B5EF4-FFF2-40B4-BE49-F238E27FC236}">
                    <a16:creationId xmlns:a16="http://schemas.microsoft.com/office/drawing/2014/main" id="{8006829D-7C40-0641-9E59-2D59D2CEE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980" y="1975861"/>
                <a:ext cx="8912662" cy="43078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 anchorCtr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将刚体分为很多个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微元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，每个质量为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d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，位矢为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，则其动量为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d</m:t>
                    </m:r>
                    <m:acc>
                      <m:accPr>
                        <m:chr m:val="⃗"/>
                        <m:ctrlP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e>
                    </m:acc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d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，角动量为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e>
                      </m:acc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×(</m:t>
                      </m:r>
                      <m:acc>
                        <m:accPr>
                          <m:chr m:val="⃗"/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endParaRPr lang="en-US" altLang="zh-CN" sz="2400" b="0" i="0" dirty="0"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𝜔</m:t>
                              </m:r>
                            </m:e>
                          </m:acc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刚体的总角动量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为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sz="24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acc>
                                <m:accPr>
                                  <m:chr m:val="⃗"/>
                                  <m:ctrlPr>
                                    <a:rPr lang="en-US" altLang="zh-CN" sz="24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4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</m:acc>
                                  <m:r>
                                    <a:rPr lang="en-US" altLang="zh-CN" sz="24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altLang="zh-CN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⃗"/>
                                  <m:ctrlPr>
                                    <a:rPr lang="en-US" altLang="zh-CN" sz="24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400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125" name="Rectangle 18">
                <a:extLst>
                  <a:ext uri="{FF2B5EF4-FFF2-40B4-BE49-F238E27FC236}">
                    <a16:creationId xmlns:a16="http://schemas.microsoft.com/office/drawing/2014/main" id="{8006829D-7C40-0641-9E59-2D59D2CEEC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980" y="1975861"/>
                <a:ext cx="8912662" cy="4307846"/>
              </a:xfrm>
              <a:prstGeom prst="rect">
                <a:avLst/>
              </a:prstGeom>
              <a:blipFill>
                <a:blip r:embed="rId3"/>
                <a:stretch>
                  <a:fillRect l="-109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D28A979F-DB80-4480-9405-DC203D26A713}"/>
              </a:ext>
            </a:extLst>
          </p:cNvPr>
          <p:cNvGrpSpPr/>
          <p:nvPr/>
        </p:nvGrpSpPr>
        <p:grpSpPr>
          <a:xfrm>
            <a:off x="6596723" y="-48794"/>
            <a:ext cx="2161301" cy="1796284"/>
            <a:chOff x="6596723" y="-48794"/>
            <a:chExt cx="2161301" cy="1796284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06C236DB-810B-45E3-889F-8EA550DA1578}"/>
                </a:ext>
              </a:extLst>
            </p:cNvPr>
            <p:cNvSpPr/>
            <p:nvPr/>
          </p:nvSpPr>
          <p:spPr>
            <a:xfrm rot="10800000">
              <a:off x="6596723" y="406397"/>
              <a:ext cx="2161301" cy="1237170"/>
            </a:xfrm>
            <a:custGeom>
              <a:avLst/>
              <a:gdLst>
                <a:gd name="connsiteX0" fmla="*/ 7471 w 2161301"/>
                <a:gd name="connsiteY0" fmla="*/ 923073 h 1237170"/>
                <a:gd name="connsiteX1" fmla="*/ 765753 w 2161301"/>
                <a:gd name="connsiteY1" fmla="*/ 737219 h 1237170"/>
                <a:gd name="connsiteX2" fmla="*/ 1070553 w 2161301"/>
                <a:gd name="connsiteY2" fmla="*/ 1238 h 1237170"/>
                <a:gd name="connsiteX3" fmla="*/ 2155939 w 2161301"/>
                <a:gd name="connsiteY3" fmla="*/ 573668 h 1237170"/>
                <a:gd name="connsiteX4" fmla="*/ 1442261 w 2161301"/>
                <a:gd name="connsiteY4" fmla="*/ 1019716 h 1237170"/>
                <a:gd name="connsiteX5" fmla="*/ 438651 w 2161301"/>
                <a:gd name="connsiteY5" fmla="*/ 1235307 h 1237170"/>
                <a:gd name="connsiteX6" fmla="*/ 7471 w 2161301"/>
                <a:gd name="connsiteY6" fmla="*/ 923073 h 123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1301" h="1237170">
                  <a:moveTo>
                    <a:pt x="7471" y="923073"/>
                  </a:moveTo>
                  <a:cubicBezTo>
                    <a:pt x="61988" y="840058"/>
                    <a:pt x="588573" y="890858"/>
                    <a:pt x="765753" y="737219"/>
                  </a:cubicBezTo>
                  <a:cubicBezTo>
                    <a:pt x="942933" y="583580"/>
                    <a:pt x="838855" y="28496"/>
                    <a:pt x="1070553" y="1238"/>
                  </a:cubicBezTo>
                  <a:cubicBezTo>
                    <a:pt x="1302251" y="-26021"/>
                    <a:pt x="2093988" y="403922"/>
                    <a:pt x="2155939" y="573668"/>
                  </a:cubicBezTo>
                  <a:cubicBezTo>
                    <a:pt x="2217890" y="743414"/>
                    <a:pt x="1728476" y="909443"/>
                    <a:pt x="1442261" y="1019716"/>
                  </a:cubicBezTo>
                  <a:cubicBezTo>
                    <a:pt x="1156046" y="1129989"/>
                    <a:pt x="670349" y="1253892"/>
                    <a:pt x="438651" y="1235307"/>
                  </a:cubicBezTo>
                  <a:cubicBezTo>
                    <a:pt x="206953" y="1216722"/>
                    <a:pt x="-47046" y="1006088"/>
                    <a:pt x="7471" y="923073"/>
                  </a:cubicBez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FAD63A7-D490-4B14-A964-C6F921EC6147}"/>
                </a:ext>
              </a:extLst>
            </p:cNvPr>
            <p:cNvSpPr/>
            <p:nvPr/>
          </p:nvSpPr>
          <p:spPr>
            <a:xfrm>
              <a:off x="7553655" y="738690"/>
              <a:ext cx="123719" cy="14124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379A7879-8200-42C5-9752-20E4836AAA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968" y="809325"/>
              <a:ext cx="728546" cy="338254"/>
            </a:xfrm>
            <a:prstGeom prst="straightConnector1">
              <a:avLst/>
            </a:prstGeom>
            <a:ln w="38100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731605A3-6248-48E9-8692-DCB9260530E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179285" y="369214"/>
              <a:ext cx="604827" cy="267630"/>
            </a:xfrm>
            <a:prstGeom prst="straightConnector1">
              <a:avLst/>
            </a:prstGeom>
            <a:ln w="38100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31960494-61A7-44CE-A816-01095DDD6D15}"/>
                    </a:ext>
                  </a:extLst>
                </p:cNvPr>
                <p:cNvSpPr/>
                <p:nvPr/>
              </p:nvSpPr>
              <p:spPr>
                <a:xfrm>
                  <a:off x="7615514" y="578112"/>
                  <a:ext cx="56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31960494-61A7-44CE-A816-01095DDD6D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5514" y="578112"/>
                  <a:ext cx="56855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BE261969-9930-4712-8C89-EABC5993502F}"/>
                    </a:ext>
                  </a:extLst>
                </p:cNvPr>
                <p:cNvSpPr/>
                <p:nvPr/>
              </p:nvSpPr>
              <p:spPr>
                <a:xfrm>
                  <a:off x="7171305" y="998728"/>
                  <a:ext cx="3516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BE261969-9930-4712-8C89-EABC599350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1305" y="998728"/>
                  <a:ext cx="351635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23333" r="-275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AB18882-7278-4BAF-BA50-13A266BAF707}"/>
                    </a:ext>
                  </a:extLst>
                </p:cNvPr>
                <p:cNvSpPr/>
                <p:nvPr/>
              </p:nvSpPr>
              <p:spPr>
                <a:xfrm>
                  <a:off x="6930919" y="-48794"/>
                  <a:ext cx="1184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AB18882-7278-4BAF-BA50-13A266BAF7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919" y="-48794"/>
                  <a:ext cx="1184042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22951" r="-21134"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220FC126-23A4-48AE-B616-31D4B6448BDE}"/>
                    </a:ext>
                  </a:extLst>
                </p:cNvPr>
                <p:cNvSpPr/>
                <p:nvPr/>
              </p:nvSpPr>
              <p:spPr>
                <a:xfrm>
                  <a:off x="6625964" y="864105"/>
                  <a:ext cx="3660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220FC126-23A4-48AE-B616-31D4B6448B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5964" y="864105"/>
                  <a:ext cx="36606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532443D2-EE68-4A5D-85A1-877E5B827049}"/>
                </a:ext>
              </a:extLst>
            </p:cNvPr>
            <p:cNvSpPr/>
            <p:nvPr/>
          </p:nvSpPr>
          <p:spPr>
            <a:xfrm>
              <a:off x="6625964" y="135872"/>
              <a:ext cx="1944525" cy="1611618"/>
            </a:xfrm>
            <a:prstGeom prst="arc">
              <a:avLst>
                <a:gd name="adj1" fmla="val 18788843"/>
                <a:gd name="adj2" fmla="val 0"/>
              </a:avLst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F3EE58E0-598E-45C8-B2E3-15B7DF91D454}"/>
                    </a:ext>
                  </a:extLst>
                </p:cNvPr>
                <p:cNvSpPr/>
                <p:nvPr/>
              </p:nvSpPr>
              <p:spPr>
                <a:xfrm>
                  <a:off x="8114508" y="426870"/>
                  <a:ext cx="409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F3EE58E0-598E-45C8-B2E3-15B7DF91D4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4508" y="426870"/>
                  <a:ext cx="409343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77C99F6-9E60-4252-8403-989FCEF3A032}"/>
              </a:ext>
            </a:extLst>
          </p:cNvPr>
          <p:cNvGrpSpPr/>
          <p:nvPr/>
        </p:nvGrpSpPr>
        <p:grpSpPr>
          <a:xfrm>
            <a:off x="382502" y="3855287"/>
            <a:ext cx="4584370" cy="432747"/>
            <a:chOff x="398544" y="3807160"/>
            <a:chExt cx="4584370" cy="4327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7835DEE4-AC7A-4733-94D1-5103206D0EF5}"/>
                    </a:ext>
                  </a:extLst>
                </p:cNvPr>
                <p:cNvSpPr/>
                <p:nvPr/>
              </p:nvSpPr>
              <p:spPr>
                <a:xfrm>
                  <a:off x="398544" y="3807160"/>
                  <a:ext cx="3490443" cy="432747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FF0000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𝒂</m:t>
                            </m:r>
                          </m:e>
                        </m:acc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×</m:t>
                        </m:r>
                        <m:d>
                          <m:dPr>
                            <m:ctrlP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𝒃</m:t>
                                </m:r>
                              </m:e>
                            </m:acc>
                            <m: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×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𝒄</m:t>
                                </m:r>
                              </m:e>
                            </m:acc>
                          </m:e>
                        </m:d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</m:t>
                        </m:r>
                        <m:d>
                          <m:dPr>
                            <m:ctrlP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𝒂</m:t>
                                </m:r>
                              </m:e>
                            </m:acc>
                            <m: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𝒄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⃗"/>
                            <m:ctrlP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𝒃</m:t>
                            </m:r>
                          </m:e>
                        </m:acc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𝒂</m:t>
                                </m:r>
                              </m:e>
                            </m:acc>
                            <m:r>
                              <a:rPr lang="en-US" altLang="zh-CN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𝒃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⃗"/>
                            <m:ctrlPr>
                              <a:rPr lang="en-US" altLang="zh-CN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𝒄</m:t>
                            </m:r>
                          </m:e>
                        </m:acc>
                      </m:oMath>
                    </m:oMathPara>
                  </a14:m>
                  <a:endParaRPr lang="zh-CN" altLang="en-US" b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7835DEE4-AC7A-4733-94D1-5103206D0E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544" y="3807160"/>
                  <a:ext cx="3490443" cy="43274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箭头: 下 6">
              <a:extLst>
                <a:ext uri="{FF2B5EF4-FFF2-40B4-BE49-F238E27FC236}">
                  <a16:creationId xmlns:a16="http://schemas.microsoft.com/office/drawing/2014/main" id="{FA64CC76-4E57-4F66-B22A-590A7802B0ED}"/>
                </a:ext>
              </a:extLst>
            </p:cNvPr>
            <p:cNvSpPr/>
            <p:nvPr/>
          </p:nvSpPr>
          <p:spPr>
            <a:xfrm>
              <a:off x="4269236" y="3807160"/>
              <a:ext cx="713678" cy="432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75F2B6E-06F7-43E7-BAAF-98BC02F7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650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94FE0B2-6A77-4D9D-83FD-D84139CB1228}"/>
                  </a:ext>
                </a:extLst>
              </p:cNvPr>
              <p:cNvSpPr/>
              <p:nvPr/>
            </p:nvSpPr>
            <p:spPr>
              <a:xfrm>
                <a:off x="349404" y="89457"/>
                <a:ext cx="8556703" cy="59316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𝑥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𝑦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𝑧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 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𝑥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𝑦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𝑧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   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3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𝑥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𝑦</m:t>
                      </m:r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且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𝑥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𝑦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𝑧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4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𝑦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𝑧</m:t>
                      </m:r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且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𝑥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𝑦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𝑧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对应方向为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6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−2</m:t>
                              </m:r>
                            </m:e>
                          </m:eqAr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6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−2</m:t>
                              </m:r>
                            </m:e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易见椭球主轴方向，也即三个惯量主轴方向为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e>
                          </m:acc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𝑗</m:t>
                              </m:r>
                            </m:e>
                          </m:acc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6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e>
                          </m:acc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𝑗</m:t>
                              </m:r>
                            </m:e>
                          </m:acc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−2</m:t>
                          </m:r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6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−2</m:t>
                          </m:r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e>
                          </m:acc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𝑗</m:t>
                              </m:r>
                            </m:e>
                          </m:acc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主转动惯量为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94FE0B2-6A77-4D9D-83FD-D84139CB12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04" y="89457"/>
                <a:ext cx="8556703" cy="5931624"/>
              </a:xfrm>
              <a:prstGeom prst="rect">
                <a:avLst/>
              </a:prstGeom>
              <a:blipFill>
                <a:blip r:embed="rId2"/>
                <a:stretch>
                  <a:fillRect l="-1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915D45-63AB-45DB-BADD-512BB8750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864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627D772-201E-41EE-8485-30BECBF9E421}"/>
                  </a:ext>
                </a:extLst>
              </p:cNvPr>
              <p:cNvSpPr/>
              <p:nvPr/>
            </p:nvSpPr>
            <p:spPr>
              <a:xfrm>
                <a:off x="226587" y="263241"/>
                <a:ext cx="8568007" cy="59852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线性代数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：给定一个矩阵，求解其本征矢和本征值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𝐼</m:t>
                          </m:r>
                        </m:e>
                      </m:acc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</m:acc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</m:acc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  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𝜆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步骤一：求解特征多项式，得到特征值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𝑥𝑥</m:t>
                                    </m:r>
                                  </m:sub>
                                </m:sSub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𝑦𝑦</m:t>
                                    </m:r>
                                  </m:sub>
                                </m:sSub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𝑧𝑧</m:t>
                                    </m:r>
                                  </m:sub>
                                </m:sSub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  ⟹   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(</m:t>
                      </m:r>
                      <m:r>
                        <a:rPr kumimoji="0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即为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步骤二：将其代回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⋅</m:t>
                    </m:r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𝑣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𝜆</m:t>
                    </m:r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𝑣</m:t>
                        </m:r>
                      </m:e>
                    </m:acc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，解得特征矢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</m:t>
                    </m:r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𝑥𝑥</m:t>
                                    </m:r>
                                  </m:sub>
                                </m:sSub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𝑦𝑦</m:t>
                                    </m:r>
                                  </m:sub>
                                </m:sSub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𝑧𝑧</m:t>
                                    </m:r>
                                  </m:sub>
                                </m:sSub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⟹  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=…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步骤三：用施密特正交化方法，将相同特征值的特征矢正交化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627D772-201E-41EE-8485-30BECBF9E4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87" y="263241"/>
                <a:ext cx="8568007" cy="5985228"/>
              </a:xfrm>
              <a:prstGeom prst="rect">
                <a:avLst/>
              </a:prstGeom>
              <a:blipFill>
                <a:blip r:embed="rId2"/>
                <a:stretch>
                  <a:fillRect l="-1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C6D1ECF-0DBA-4029-AF6B-BD965D30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75CBD5-D49E-B74B-B6ED-8585967A57E6}" type="slidenum"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89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84F17DA-7424-4F0F-B06A-9B99D9208330}"/>
                  </a:ext>
                </a:extLst>
              </p:cNvPr>
              <p:cNvSpPr/>
              <p:nvPr/>
            </p:nvSpPr>
            <p:spPr>
              <a:xfrm>
                <a:off x="223024" y="90574"/>
                <a:ext cx="8644218" cy="63390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</m:acc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f>
                                <m:f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f>
                                <m:f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𝑚</m:t>
                        </m:r>
                        <m:sSup>
                          <m:sSup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12</m:t>
                        </m:r>
                      </m:den>
                    </m:f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8</m:t>
                              </m:r>
                            </m:e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−3</m:t>
                              </m:r>
                            </m:e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−3</m:t>
                              </m:r>
                            </m:e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8</m:t>
                              </m:r>
                            </m:e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−3</m:t>
                              </m:r>
                            </m:e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−3</m:t>
                              </m:r>
                            </m:e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特征多项式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8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8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8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=−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𝜆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3</m:t>
                          </m:r>
                        </m:sup>
                      </m:s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+24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𝜆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−165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𝜆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+242=0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解得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2,  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3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=11,  </m:t>
                    </m:r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带回原方程得到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=0,  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解得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6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84F17DA-7424-4F0F-B06A-9B99D9208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24" y="90574"/>
                <a:ext cx="8644218" cy="6339043"/>
              </a:xfrm>
              <a:prstGeom prst="rect">
                <a:avLst/>
              </a:prstGeom>
              <a:blipFill>
                <a:blip r:embed="rId2"/>
                <a:stretch>
                  <a:fillRect l="-1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4DBD7C5F-CE19-4F8C-B792-EAD50A8D7322}"/>
              </a:ext>
            </a:extLst>
          </p:cNvPr>
          <p:cNvSpPr/>
          <p:nvPr/>
        </p:nvSpPr>
        <p:spPr>
          <a:xfrm>
            <a:off x="7185951" y="29777"/>
            <a:ext cx="1877437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：正方体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B3A5174-73EC-459C-8AF9-5FBEAD1FBC60}"/>
              </a:ext>
            </a:extLst>
          </p:cNvPr>
          <p:cNvGrpSpPr/>
          <p:nvPr/>
        </p:nvGrpSpPr>
        <p:grpSpPr>
          <a:xfrm>
            <a:off x="7478469" y="424123"/>
            <a:ext cx="1584919" cy="1633301"/>
            <a:chOff x="7263057" y="-89158"/>
            <a:chExt cx="1880943" cy="217071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F5CD901-AEF6-487B-96B9-5103B277ABAA}"/>
                </a:ext>
              </a:extLst>
            </p:cNvPr>
            <p:cNvSpPr/>
            <p:nvPr/>
          </p:nvSpPr>
          <p:spPr>
            <a:xfrm>
              <a:off x="7263057" y="7434"/>
              <a:ext cx="1880943" cy="20741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" name="立方体 3">
              <a:extLst>
                <a:ext uri="{FF2B5EF4-FFF2-40B4-BE49-F238E27FC236}">
                  <a16:creationId xmlns:a16="http://schemas.microsoft.com/office/drawing/2014/main" id="{C470B581-A5AC-4615-A389-59FE3A569BBB}"/>
                </a:ext>
              </a:extLst>
            </p:cNvPr>
            <p:cNvSpPr/>
            <p:nvPr/>
          </p:nvSpPr>
          <p:spPr>
            <a:xfrm>
              <a:off x="7578400" y="542692"/>
              <a:ext cx="1107688" cy="988741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2F4EB492-0C6D-4B42-A40C-958555F03E72}"/>
                </a:ext>
              </a:extLst>
            </p:cNvPr>
            <p:cNvCxnSpPr/>
            <p:nvPr/>
          </p:nvCxnSpPr>
          <p:spPr>
            <a:xfrm>
              <a:off x="7823113" y="535258"/>
              <a:ext cx="0" cy="73274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0917AA98-0C34-45E1-A5F3-125A91C528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8400" y="1268003"/>
              <a:ext cx="244713" cy="24532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82F08394-CCE0-4622-959B-EB18090AEB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3113" y="1275438"/>
              <a:ext cx="862975" cy="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25E15C8B-4A61-46C7-9F60-373456FCB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2953" y="1267894"/>
              <a:ext cx="1036247" cy="9876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5BA277DA-67C5-42FC-89CE-8CA749C00A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2462" y="347804"/>
              <a:ext cx="0" cy="944035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9D219A53-2F36-41EB-B5BE-155D3DDE6B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60929" y="1281704"/>
              <a:ext cx="457262" cy="449565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96CB2F75-D13F-4A3E-A292-B8912E6DA77C}"/>
                    </a:ext>
                  </a:extLst>
                </p:cNvPr>
                <p:cNvSpPr txBox="1"/>
                <p:nvPr/>
              </p:nvSpPr>
              <p:spPr>
                <a:xfrm>
                  <a:off x="7280610" y="1498139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1C796598-A64E-4B66-97C0-7116E72921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0610" y="1498139"/>
                  <a:ext cx="426399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75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F92C6FC-80E0-4470-9B1A-9D8B2140E079}"/>
                    </a:ext>
                  </a:extLst>
                </p:cNvPr>
                <p:cNvSpPr txBox="1"/>
                <p:nvPr/>
              </p:nvSpPr>
              <p:spPr>
                <a:xfrm>
                  <a:off x="8717601" y="1037062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8D39657-B81C-45B8-A635-536E930F0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601" y="1037062"/>
                  <a:ext cx="426399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B20FF12C-E1B0-4B60-B75C-37D7FF0697DD}"/>
                    </a:ext>
                  </a:extLst>
                </p:cNvPr>
                <p:cNvSpPr txBox="1"/>
                <p:nvPr/>
              </p:nvSpPr>
              <p:spPr>
                <a:xfrm>
                  <a:off x="7655974" y="-89158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11469C99-2B53-4A63-9B0D-0F29216B1E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5974" y="-89158"/>
                  <a:ext cx="407932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6D6174A0-FE48-4D56-B7F2-A61582C0240A}"/>
                    </a:ext>
                  </a:extLst>
                </p:cNvPr>
                <p:cNvSpPr txBox="1"/>
                <p:nvPr/>
              </p:nvSpPr>
              <p:spPr>
                <a:xfrm>
                  <a:off x="7263057" y="895496"/>
                  <a:ext cx="4326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470A774B-B314-4A56-BB17-6A4C02AEB1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3057" y="895496"/>
                  <a:ext cx="432619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2243CB2-5E6B-42F3-959D-C556C972DD27}"/>
                    </a:ext>
                  </a:extLst>
                </p:cNvPr>
                <p:cNvSpPr txBox="1"/>
                <p:nvPr/>
              </p:nvSpPr>
              <p:spPr>
                <a:xfrm>
                  <a:off x="7655974" y="1115255"/>
                  <a:ext cx="4326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4345F0D4-1BC2-4C6C-9947-AC72156E6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5974" y="1115255"/>
                  <a:ext cx="432619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CC940C52-3538-4218-8023-DAE73928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610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A4D91A4-8954-4C25-BAFB-B2DCB2398CBF}"/>
                  </a:ext>
                </a:extLst>
              </p:cNvPr>
              <p:cNvSpPr/>
              <p:nvPr/>
            </p:nvSpPr>
            <p:spPr>
              <a:xfrm>
                <a:off x="170984" y="34529"/>
                <a:ext cx="8920977" cy="682347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黑体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</m:acc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𝑚</m:t>
                        </m:r>
                        <m:sSup>
                          <m:sSup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12</m:t>
                        </m:r>
                      </m:den>
                    </m:f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8</m:t>
                              </m:r>
                            </m:e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8</m:t>
                              </m:r>
                            </m:e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  </m:t>
                    </m:r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3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1</m:t>
                            </m:r>
                          </m:e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1</m:t>
                            </m:r>
                          </m:e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  </m:t>
                    </m:r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1</m:t>
                            </m:r>
                          </m:e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−1</m:t>
                            </m:r>
                          </m:e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  </m:t>
                    </m:r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3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6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1</m:t>
                            </m:r>
                          </m:e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1</m:t>
                            </m:r>
                          </m:e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−2</m:t>
                            </m:r>
                          </m:e>
                        </m:eqArr>
                      </m:e>
                    </m:d>
                  </m:oMath>
                </a14:m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6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12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12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质心坐标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𝑎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𝑖</m:t>
                            </m:r>
                          </m:e>
                        </m:acc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𝑗</m:t>
                            </m:r>
                          </m:e>
                        </m:acc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，它到惯量主轴的距离分别为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𝑎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𝑘</m:t>
                              </m:r>
                            </m:e>
                          </m:acc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e>
                          </m:acc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𝑗</m:t>
                              </m:r>
                            </m:e>
                          </m:acc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𝑎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𝑎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6</m:t>
                              </m:r>
                            </m:e>
                          </m:rad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3</m:t>
                          </m:r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𝑗</m:t>
                              </m:r>
                            </m:e>
                          </m:acc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−3</m:t>
                          </m:r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e>
                          </m:acc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𝑎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易见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满足平行轴定理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𝑚</m:t>
                    </m:r>
                    <m:sSubSup>
                      <m:sSub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p>
                    </m:sSubSup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A4D91A4-8954-4C25-BAFB-B2DCB2398C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84" y="34529"/>
                <a:ext cx="8920977" cy="6823471"/>
              </a:xfrm>
              <a:prstGeom prst="rect">
                <a:avLst/>
              </a:prstGeom>
              <a:blipFill>
                <a:blip r:embed="rId2"/>
                <a:stretch>
                  <a:fillRect l="-1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8A2785-80CF-4C0C-A171-B4B428F5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745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DE763AE-BC1D-451D-B621-54C3C7FBA1F2}"/>
                  </a:ext>
                </a:extLst>
              </p:cNvPr>
              <p:cNvSpPr/>
              <p:nvPr/>
            </p:nvSpPr>
            <p:spPr>
              <a:xfrm>
                <a:off x="229543" y="8757"/>
                <a:ext cx="8568007" cy="67724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例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8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：长方体的惯量主轴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以质心为原点，长方体的惯量张量为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𝑚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12</m:t>
                          </m:r>
                        </m:den>
                      </m:f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根据质心与非质心坐标系中转动惯量张量的关系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= </m:t>
                      </m:r>
                      <m:r>
                        <a:rPr kumimoji="0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𝑐𝑗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+ </m:t>
                      </m:r>
                      <m:sSubSup>
                        <m:sSub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取如图所示原点，则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𝑎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𝑖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𝑏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𝑗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𝑐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𝑘</m:t>
                        </m:r>
                      </m:e>
                    </m:acc>
                    <m:r>
                      <a:rPr kumimoji="0" lang="zh-CN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，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因此转动惯量变为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𝑚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12</m:t>
                          </m:r>
                        </m:den>
                      </m:f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4</m:t>
                                </m:r>
                                <m:d>
                                  <m:dPr>
                                    <m:ctrlP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−3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𝑎𝑏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−3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𝑎𝑐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−3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𝑎𝑏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4</m:t>
                                </m:r>
                                <m:d>
                                  <m:dPr>
                                    <m:ctrlP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−3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𝑏𝑐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−3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𝑎𝑐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−3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𝑏𝑐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4</m:t>
                                </m:r>
                                <m:d>
                                  <m:dPr>
                                    <m:ctrlP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若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𝑎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=3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𝑐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 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𝑏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=2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𝑐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,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则转动惯量张量化为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12</m:t>
                          </m:r>
                        </m:den>
                      </m:f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2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18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−18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40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−6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−9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−6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52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DE763AE-BC1D-451D-B621-54C3C7FBA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43" y="8757"/>
                <a:ext cx="8568007" cy="6772495"/>
              </a:xfrm>
              <a:prstGeom prst="rect">
                <a:avLst/>
              </a:prstGeom>
              <a:blipFill>
                <a:blip r:embed="rId2"/>
                <a:stretch>
                  <a:fillRect l="-1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12581385-5011-4A16-B71E-39B20B38E5CD}"/>
              </a:ext>
            </a:extLst>
          </p:cNvPr>
          <p:cNvGrpSpPr/>
          <p:nvPr/>
        </p:nvGrpSpPr>
        <p:grpSpPr>
          <a:xfrm>
            <a:off x="7392277" y="-63921"/>
            <a:ext cx="1584919" cy="1633301"/>
            <a:chOff x="7263057" y="-89158"/>
            <a:chExt cx="1880943" cy="217071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2FAA769-33F6-41F0-A40E-3D596EC27170}"/>
                </a:ext>
              </a:extLst>
            </p:cNvPr>
            <p:cNvSpPr/>
            <p:nvPr/>
          </p:nvSpPr>
          <p:spPr>
            <a:xfrm>
              <a:off x="7263057" y="7434"/>
              <a:ext cx="1880943" cy="20741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立方体 4">
              <a:extLst>
                <a:ext uri="{FF2B5EF4-FFF2-40B4-BE49-F238E27FC236}">
                  <a16:creationId xmlns:a16="http://schemas.microsoft.com/office/drawing/2014/main" id="{D0548D19-4045-4EAD-9ECE-7C83CA6D529C}"/>
                </a:ext>
              </a:extLst>
            </p:cNvPr>
            <p:cNvSpPr/>
            <p:nvPr/>
          </p:nvSpPr>
          <p:spPr>
            <a:xfrm>
              <a:off x="7578400" y="542692"/>
              <a:ext cx="1107688" cy="988741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3BEEE48-E377-4C55-96C1-6521E380B0EE}"/>
                </a:ext>
              </a:extLst>
            </p:cNvPr>
            <p:cNvCxnSpPr/>
            <p:nvPr/>
          </p:nvCxnSpPr>
          <p:spPr>
            <a:xfrm>
              <a:off x="7823113" y="535258"/>
              <a:ext cx="0" cy="73274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EACA1E24-E936-47C8-B922-6B2EAA45B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8400" y="1268003"/>
              <a:ext cx="244713" cy="24532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8F734E2-BC9F-44CE-BA95-9FBA43F2C2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3113" y="1275438"/>
              <a:ext cx="862975" cy="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635012C5-1EE2-43EB-9E91-ED07A41B12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2953" y="1267894"/>
              <a:ext cx="1036247" cy="9876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A31D9621-2656-45C4-B31A-3365CB76AC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2462" y="347804"/>
              <a:ext cx="0" cy="944035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79BE2A13-37CF-4659-9987-DD64BD4267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60929" y="1281704"/>
              <a:ext cx="457262" cy="449565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75DF4DCB-01AA-4E4E-B8D5-E4AF346F9070}"/>
                    </a:ext>
                  </a:extLst>
                </p:cNvPr>
                <p:cNvSpPr txBox="1"/>
                <p:nvPr/>
              </p:nvSpPr>
              <p:spPr>
                <a:xfrm>
                  <a:off x="7280610" y="1498139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1C796598-A64E-4B66-97C0-7116E72921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0610" y="1498139"/>
                  <a:ext cx="426399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75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111673B8-E031-49CA-8BB5-82EAB1734CB8}"/>
                    </a:ext>
                  </a:extLst>
                </p:cNvPr>
                <p:cNvSpPr txBox="1"/>
                <p:nvPr/>
              </p:nvSpPr>
              <p:spPr>
                <a:xfrm>
                  <a:off x="8717601" y="1037062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8D39657-B81C-45B8-A635-536E930F0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601" y="1037062"/>
                  <a:ext cx="426399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F463D3CF-8AAF-493F-8928-95D3EB4F7DF5}"/>
                    </a:ext>
                  </a:extLst>
                </p:cNvPr>
                <p:cNvSpPr txBox="1"/>
                <p:nvPr/>
              </p:nvSpPr>
              <p:spPr>
                <a:xfrm>
                  <a:off x="7655974" y="-89158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11469C99-2B53-4A63-9B0D-0F29216B1E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5974" y="-89158"/>
                  <a:ext cx="407932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B0865EBE-2D38-477F-8E40-2FF65B928BF8}"/>
                    </a:ext>
                  </a:extLst>
                </p:cNvPr>
                <p:cNvSpPr txBox="1"/>
                <p:nvPr/>
              </p:nvSpPr>
              <p:spPr>
                <a:xfrm>
                  <a:off x="7263057" y="895496"/>
                  <a:ext cx="4326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470A774B-B314-4A56-BB17-6A4C02AEB1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3057" y="895496"/>
                  <a:ext cx="432619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6F386B0A-6FEE-4B1C-B4AF-301DA0F1247B}"/>
                    </a:ext>
                  </a:extLst>
                </p:cNvPr>
                <p:cNvSpPr txBox="1"/>
                <p:nvPr/>
              </p:nvSpPr>
              <p:spPr>
                <a:xfrm>
                  <a:off x="7655974" y="1115255"/>
                  <a:ext cx="4326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4345F0D4-1BC2-4C6C-9947-AC72156E6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5974" y="1115255"/>
                  <a:ext cx="432619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F0917682-3912-48B2-947C-D45E3D77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890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DE763AE-BC1D-451D-B621-54C3C7FBA1F2}"/>
                  </a:ext>
                </a:extLst>
              </p:cNvPr>
              <p:cNvSpPr/>
              <p:nvPr/>
            </p:nvSpPr>
            <p:spPr>
              <a:xfrm>
                <a:off x="229543" y="8757"/>
                <a:ext cx="8568007" cy="6361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12</m:t>
                          </m:r>
                        </m:den>
                      </m:f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2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18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18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4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52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特征多项式为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2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−18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−9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−18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40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−6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−9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−6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52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  ⟹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𝜆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≃54.7, 50.5, 6.8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Mathematica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可以一次性求解特征矢和特征值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,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惯量主轴为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主转动惯量为 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12</m:t>
                          </m:r>
                        </m:den>
                      </m:f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5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4.7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50.5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6.8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DE763AE-BC1D-451D-B621-54C3C7FBA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43" y="8757"/>
                <a:ext cx="8568007" cy="6361165"/>
              </a:xfrm>
              <a:prstGeom prst="rect">
                <a:avLst/>
              </a:prstGeom>
              <a:blipFill>
                <a:blip r:embed="rId2"/>
                <a:stretch>
                  <a:fillRect l="-1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12581385-5011-4A16-B71E-39B20B38E5CD}"/>
              </a:ext>
            </a:extLst>
          </p:cNvPr>
          <p:cNvGrpSpPr/>
          <p:nvPr/>
        </p:nvGrpSpPr>
        <p:grpSpPr>
          <a:xfrm>
            <a:off x="7392277" y="-63921"/>
            <a:ext cx="1584919" cy="1633301"/>
            <a:chOff x="7263057" y="-89158"/>
            <a:chExt cx="1880943" cy="217071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2FAA769-33F6-41F0-A40E-3D596EC27170}"/>
                </a:ext>
              </a:extLst>
            </p:cNvPr>
            <p:cNvSpPr/>
            <p:nvPr/>
          </p:nvSpPr>
          <p:spPr>
            <a:xfrm>
              <a:off x="7263057" y="7434"/>
              <a:ext cx="1880943" cy="20741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立方体 4">
              <a:extLst>
                <a:ext uri="{FF2B5EF4-FFF2-40B4-BE49-F238E27FC236}">
                  <a16:creationId xmlns:a16="http://schemas.microsoft.com/office/drawing/2014/main" id="{D0548D19-4045-4EAD-9ECE-7C83CA6D529C}"/>
                </a:ext>
              </a:extLst>
            </p:cNvPr>
            <p:cNvSpPr/>
            <p:nvPr/>
          </p:nvSpPr>
          <p:spPr>
            <a:xfrm>
              <a:off x="7578400" y="542692"/>
              <a:ext cx="1107688" cy="988741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3BEEE48-E377-4C55-96C1-6521E380B0EE}"/>
                </a:ext>
              </a:extLst>
            </p:cNvPr>
            <p:cNvCxnSpPr/>
            <p:nvPr/>
          </p:nvCxnSpPr>
          <p:spPr>
            <a:xfrm>
              <a:off x="7823113" y="535258"/>
              <a:ext cx="0" cy="73274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EACA1E24-E936-47C8-B922-6B2EAA45B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8400" y="1268003"/>
              <a:ext cx="244713" cy="24532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8F734E2-BC9F-44CE-BA95-9FBA43F2C2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3113" y="1275438"/>
              <a:ext cx="862975" cy="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635012C5-1EE2-43EB-9E91-ED07A41B12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2953" y="1267894"/>
              <a:ext cx="1036247" cy="9876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A31D9621-2656-45C4-B31A-3365CB76AC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2462" y="347804"/>
              <a:ext cx="0" cy="944035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79BE2A13-37CF-4659-9987-DD64BD4267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60929" y="1281704"/>
              <a:ext cx="457262" cy="449565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75DF4DCB-01AA-4E4E-B8D5-E4AF346F9070}"/>
                    </a:ext>
                  </a:extLst>
                </p:cNvPr>
                <p:cNvSpPr txBox="1"/>
                <p:nvPr/>
              </p:nvSpPr>
              <p:spPr>
                <a:xfrm>
                  <a:off x="7280610" y="1498139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1C796598-A64E-4B66-97C0-7116E72921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0610" y="1498139"/>
                  <a:ext cx="426399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75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111673B8-E031-49CA-8BB5-82EAB1734CB8}"/>
                    </a:ext>
                  </a:extLst>
                </p:cNvPr>
                <p:cNvSpPr txBox="1"/>
                <p:nvPr/>
              </p:nvSpPr>
              <p:spPr>
                <a:xfrm>
                  <a:off x="8717601" y="1037062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8D39657-B81C-45B8-A635-536E930F0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601" y="1037062"/>
                  <a:ext cx="426399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F463D3CF-8AAF-493F-8928-95D3EB4F7DF5}"/>
                    </a:ext>
                  </a:extLst>
                </p:cNvPr>
                <p:cNvSpPr txBox="1"/>
                <p:nvPr/>
              </p:nvSpPr>
              <p:spPr>
                <a:xfrm>
                  <a:off x="7655974" y="-89158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11469C99-2B53-4A63-9B0D-0F29216B1E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5974" y="-89158"/>
                  <a:ext cx="407932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B0865EBE-2D38-477F-8E40-2FF65B928BF8}"/>
                    </a:ext>
                  </a:extLst>
                </p:cNvPr>
                <p:cNvSpPr txBox="1"/>
                <p:nvPr/>
              </p:nvSpPr>
              <p:spPr>
                <a:xfrm>
                  <a:off x="7263057" y="895496"/>
                  <a:ext cx="4326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470A774B-B314-4A56-BB17-6A4C02AEB1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3057" y="895496"/>
                  <a:ext cx="432619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6F386B0A-6FEE-4B1C-B4AF-301DA0F1247B}"/>
                    </a:ext>
                  </a:extLst>
                </p:cNvPr>
                <p:cNvSpPr txBox="1"/>
                <p:nvPr/>
              </p:nvSpPr>
              <p:spPr>
                <a:xfrm>
                  <a:off x="7655974" y="1115255"/>
                  <a:ext cx="4326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4345F0D4-1BC2-4C6C-9947-AC72156E6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5974" y="1115255"/>
                  <a:ext cx="432619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21D47097-B9EC-4313-A2EA-B9E9424CEA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99" y="3392798"/>
            <a:ext cx="6763292" cy="1172304"/>
          </a:xfrm>
          <a:prstGeom prst="rect">
            <a:avLst/>
          </a:prstGeom>
        </p:spPr>
      </p:pic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81B3309A-8F9F-4489-AD0C-A865DA53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99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91D5E54-14B1-47FC-B731-5E1627F359A8}"/>
                  </a:ext>
                </a:extLst>
              </p:cNvPr>
              <p:cNvSpPr/>
              <p:nvPr/>
            </p:nvSpPr>
            <p:spPr>
              <a:xfrm>
                <a:off x="85260" y="649574"/>
                <a:ext cx="9010184" cy="574945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在一般坐标系中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𝜌</m:t>
                          </m:r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d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质心坐标系与一般坐标系满足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，式中两项分别变为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𝜌</m:t>
                          </m:r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′2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d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</m:nary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bSup>
                        <m:sSubSupPr>
                          <m:ctrl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𝑐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nary>
                        <m:naryPr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𝜌</m:t>
                          </m:r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′2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d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𝜌</m:t>
                          </m:r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𝑐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𝑐𝑗</m:t>
                                  </m:r>
                                </m:sub>
                              </m:s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𝑐𝑖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𝑐𝑗</m:t>
                                  </m:r>
                                </m:sub>
                              </m:s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d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</m:nary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𝑐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𝑐𝑗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nary>
                        <m:naryPr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𝜌</m:t>
                          </m:r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d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因此转动惯量变为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𝑐𝑗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nary>
                        <m:naryPr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𝜌</m:t>
                          </m:r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′2</m:t>
                                  </m:r>
                                </m:sup>
                              </m:s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d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= </m:t>
                      </m:r>
                      <m:r>
                        <a:rPr kumimoji="0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𝑐𝑗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+ </m:t>
                      </m:r>
                      <m:sSubSup>
                        <m:sSub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𝑖𝑗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一般系中刚体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</m:acc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=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质心的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+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质心系中刚体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𝐼</m:t>
                            </m:r>
                          </m:e>
                        </m:acc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91D5E54-14B1-47FC-B731-5E1627F359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0" y="649574"/>
                <a:ext cx="9010184" cy="5749459"/>
              </a:xfrm>
              <a:prstGeom prst="rect">
                <a:avLst/>
              </a:prstGeom>
              <a:blipFill>
                <a:blip r:embed="rId2"/>
                <a:stretch>
                  <a:fillRect l="-1083" b="-1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6AC2AD3-D57F-43A1-9D55-E38692F7DA78}"/>
                  </a:ext>
                </a:extLst>
              </p:cNvPr>
              <p:cNvSpPr/>
              <p:nvPr/>
            </p:nvSpPr>
            <p:spPr>
              <a:xfrm>
                <a:off x="6288920" y="3931469"/>
                <a:ext cx="2678682" cy="6603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𝜌</m:t>
                          </m:r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sSubSup>
                            <m:sSub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d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𝑐𝑖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6AC2AD3-D57F-43A1-9D55-E38692F7D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920" y="3931469"/>
                <a:ext cx="2678682" cy="6603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8">
            <a:extLst>
              <a:ext uri="{FF2B5EF4-FFF2-40B4-BE49-F238E27FC236}">
                <a16:creationId xmlns:a16="http://schemas.microsoft.com/office/drawing/2014/main" id="{56CA2714-950D-4F3A-964A-8DC660BB2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60" y="89805"/>
            <a:ext cx="7103094" cy="55976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  <a:spcBef>
                <a:spcPct val="0"/>
              </a:spcBef>
              <a:buNone/>
              <a:tabLst/>
              <a:defRPr/>
            </a:pP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质心坐标系和非质心坐标系中转动惯量张量的关系</a:t>
            </a:r>
            <a:endParaRPr lang="en-US" altLang="zh-CN" sz="2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DF0C21-DFD5-4EDB-9A48-38474880D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275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81DB81D0-BA7A-7D4B-961D-89278C683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" y="423863"/>
            <a:ext cx="5445125" cy="5746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惯量张量离散和连续形式的统一</a:t>
            </a:r>
            <a:endParaRPr lang="en-US" altLang="zh-CN" sz="240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对象 13">
                <a:extLst>
                  <a:ext uri="{FF2B5EF4-FFF2-40B4-BE49-F238E27FC236}">
                    <a16:creationId xmlns:a16="http://schemas.microsoft.com/office/drawing/2014/main" id="{8E32F098-3386-7F47-BE85-EEA7805AA983}"/>
                  </a:ext>
                </a:extLst>
              </p:cNvPr>
              <p:cNvSpPr txBox="1"/>
              <p:nvPr/>
            </p:nvSpPr>
            <p:spPr bwMode="auto">
              <a:xfrm>
                <a:off x="1925987" y="1020317"/>
                <a:ext cx="3783438" cy="155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𝛼𝛽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0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nary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𝛼𝛽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sz="2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200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6147" name="对象 13">
                <a:extLst>
                  <a:ext uri="{FF2B5EF4-FFF2-40B4-BE49-F238E27FC236}">
                    <a16:creationId xmlns:a16="http://schemas.microsoft.com/office/drawing/2014/main" id="{8E32F098-3386-7F47-BE85-EEA7805AA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5987" y="1020317"/>
                <a:ext cx="3783438" cy="155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8">
            <a:extLst>
              <a:ext uri="{FF2B5EF4-FFF2-40B4-BE49-F238E27FC236}">
                <a16:creationId xmlns:a16="http://schemas.microsoft.com/office/drawing/2014/main" id="{6CC7F26C-F117-7E47-B920-4FD7950E0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" y="2517775"/>
            <a:ext cx="8836025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将刚体分解为若干小块，每个小块尺寸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sym typeface="Symbol" pitchFamily="2" charset="2"/>
              </a:rPr>
              <a:t>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sym typeface="Symbol" pitchFamily="2" charset="2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sym typeface="Symbol" pitchFamily="2" charset="2"/>
              </a:rPr>
              <a:t>时可以视作质点，刚体化为大量质点的集合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6A9E7BD1-9B2B-CF4E-BC4A-CACE80838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" y="3676650"/>
            <a:ext cx="8836025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刚体统一用第二种描述，这时候多质点组成的刚体，其密度分布函数为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6151" name="对象 13">
            <a:extLst>
              <a:ext uri="{FF2B5EF4-FFF2-40B4-BE49-F238E27FC236}">
                <a16:creationId xmlns:a16="http://schemas.microsoft.com/office/drawing/2014/main" id="{1DBC4C0C-4964-DE4B-BC7B-78B3A85F4E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32075" y="4445000"/>
          <a:ext cx="2717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98" name="Equation" r:id="rId4" imgW="15652750" imgH="4972050" progId="Equation.DSMT4">
                  <p:embed/>
                </p:oleObj>
              </mc:Choice>
              <mc:Fallback>
                <p:oleObj name="Equation" r:id="rId4" imgW="15652750" imgH="4972050" progId="Equation.DSMT4">
                  <p:embed/>
                  <p:pic>
                    <p:nvPicPr>
                      <p:cNvPr id="6151" name="对象 13">
                        <a:extLst>
                          <a:ext uri="{FF2B5EF4-FFF2-40B4-BE49-F238E27FC236}">
                            <a16:creationId xmlns:a16="http://schemas.microsoft.com/office/drawing/2014/main" id="{1DBC4C0C-4964-DE4B-BC7B-78B3A85F4E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075" y="4445000"/>
                        <a:ext cx="2717800" cy="863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2" name="对象 13">
            <a:extLst>
              <a:ext uri="{FF2B5EF4-FFF2-40B4-BE49-F238E27FC236}">
                <a16:creationId xmlns:a16="http://schemas.microsoft.com/office/drawing/2014/main" id="{6D821E2D-1438-964D-BCBC-EEA372A304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5775" y="5237163"/>
          <a:ext cx="4699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99" name="Equation" r:id="rId6" imgW="27063700" imgH="2781300" progId="Equation.DSMT4">
                  <p:embed/>
                </p:oleObj>
              </mc:Choice>
              <mc:Fallback>
                <p:oleObj name="Equation" r:id="rId6" imgW="27063700" imgH="2781300" progId="Equation.DSMT4">
                  <p:embed/>
                  <p:pic>
                    <p:nvPicPr>
                      <p:cNvPr id="6152" name="对象 13">
                        <a:extLst>
                          <a:ext uri="{FF2B5EF4-FFF2-40B4-BE49-F238E27FC236}">
                            <a16:creationId xmlns:a16="http://schemas.microsoft.com/office/drawing/2014/main" id="{6D821E2D-1438-964D-BCBC-EEA372A304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5237163"/>
                        <a:ext cx="4699000" cy="482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3" name="对象 13">
            <a:extLst>
              <a:ext uri="{FF2B5EF4-FFF2-40B4-BE49-F238E27FC236}">
                <a16:creationId xmlns:a16="http://schemas.microsoft.com/office/drawing/2014/main" id="{437FED84-F3A9-DD46-BEF3-DEDFF8942C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71713" y="5667375"/>
          <a:ext cx="3302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00" name="Equation" r:id="rId8" imgW="19018250" imgH="3219450" progId="Equation.DSMT4">
                  <p:embed/>
                </p:oleObj>
              </mc:Choice>
              <mc:Fallback>
                <p:oleObj name="Equation" r:id="rId8" imgW="19018250" imgH="3219450" progId="Equation.DSMT4">
                  <p:embed/>
                  <p:pic>
                    <p:nvPicPr>
                      <p:cNvPr id="6153" name="对象 13">
                        <a:extLst>
                          <a:ext uri="{FF2B5EF4-FFF2-40B4-BE49-F238E27FC236}">
                            <a16:creationId xmlns:a16="http://schemas.microsoft.com/office/drawing/2014/main" id="{437FED84-F3A9-DD46-BEF3-DEDFF8942C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1713" y="5667375"/>
                        <a:ext cx="3302000" cy="558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8">
            <a:extLst>
              <a:ext uri="{FF2B5EF4-FFF2-40B4-BE49-F238E27FC236}">
                <a16:creationId xmlns:a16="http://schemas.microsoft.com/office/drawing/2014/main" id="{424D423F-5AA0-FB49-9E1D-ECB63DB9E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" y="6242050"/>
            <a:ext cx="8836025" cy="576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利用上述性质从第二式得到离散质点组成的刚体的惯量张量式</a:t>
            </a:r>
            <a:endParaRPr lang="en-US" altLang="zh-CN" sz="24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B14205-1517-46DC-A079-3411C6C54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5237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46F00BAA-3225-CF46-8994-CA09A2413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" y="387350"/>
            <a:ext cx="2914650" cy="6477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球惯量张量的求解</a:t>
            </a:r>
            <a:endParaRPr lang="en-US" altLang="zh-CN" sz="240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C969E6-4C60-D749-BFBF-BEDF63414087}"/>
              </a:ext>
            </a:extLst>
          </p:cNvPr>
          <p:cNvSpPr/>
          <p:nvPr/>
        </p:nvSpPr>
        <p:spPr>
          <a:xfrm>
            <a:off x="6075363" y="617538"/>
            <a:ext cx="2755900" cy="25574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172" name="Rectangle 18">
            <a:extLst>
              <a:ext uri="{FF2B5EF4-FFF2-40B4-BE49-F238E27FC236}">
                <a16:creationId xmlns:a16="http://schemas.microsoft.com/office/drawing/2014/main" id="{6A64C233-1588-B643-BE0B-5EB3DC625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11250"/>
            <a:ext cx="6075363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坐标原点取在</a:t>
            </a: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球心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，则三坐标轴均为主轴</a:t>
            </a:r>
            <a:endParaRPr lang="en-US" altLang="zh-CN" sz="240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根据对称性，沿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x/y/z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旋转没有差别，因此转动惯量相等</a:t>
            </a:r>
            <a:endParaRPr lang="en-US" altLang="zh-CN" sz="24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971DF3D-846C-134E-B323-2B5AE30CA5B7}"/>
              </a:ext>
            </a:extLst>
          </p:cNvPr>
          <p:cNvSpPr/>
          <p:nvPr/>
        </p:nvSpPr>
        <p:spPr>
          <a:xfrm>
            <a:off x="6599668" y="1376377"/>
            <a:ext cx="1349298" cy="1311068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7176" name="对象 13">
            <a:extLst>
              <a:ext uri="{FF2B5EF4-FFF2-40B4-BE49-F238E27FC236}">
                <a16:creationId xmlns:a16="http://schemas.microsoft.com/office/drawing/2014/main" id="{14DB3C2F-F3D1-804B-9356-94D69EE96B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5413" y="3832225"/>
          <a:ext cx="1955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69" name="Equation" r:id="rId3" imgW="11264900" imgH="4533900" progId="Equation.DSMT4">
                  <p:embed/>
                </p:oleObj>
              </mc:Choice>
              <mc:Fallback>
                <p:oleObj name="Equation" r:id="rId3" imgW="11264900" imgH="4533900" progId="Equation.DSMT4">
                  <p:embed/>
                  <p:pic>
                    <p:nvPicPr>
                      <p:cNvPr id="7176" name="对象 13">
                        <a:extLst>
                          <a:ext uri="{FF2B5EF4-FFF2-40B4-BE49-F238E27FC236}">
                            <a16:creationId xmlns:a16="http://schemas.microsoft.com/office/drawing/2014/main" id="{14DB3C2F-F3D1-804B-9356-94D69EE96B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5413" y="3832225"/>
                        <a:ext cx="1955800" cy="787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028B574-BFBA-224B-B1D9-959B6CF72395}"/>
              </a:ext>
            </a:extLst>
          </p:cNvPr>
          <p:cNvCxnSpPr/>
          <p:nvPr/>
        </p:nvCxnSpPr>
        <p:spPr>
          <a:xfrm flipV="1">
            <a:off x="7324725" y="2039938"/>
            <a:ext cx="1349375" cy="11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2351911-92EF-4A4A-B9ED-DBAC9D18A67C}"/>
              </a:ext>
            </a:extLst>
          </p:cNvPr>
          <p:cNvCxnSpPr/>
          <p:nvPr/>
        </p:nvCxnSpPr>
        <p:spPr>
          <a:xfrm flipH="1">
            <a:off x="6488113" y="2043113"/>
            <a:ext cx="836612" cy="6508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C2153C7-3CBF-5440-B7F9-B80D94BE0DA8}"/>
              </a:ext>
            </a:extLst>
          </p:cNvPr>
          <p:cNvCxnSpPr/>
          <p:nvPr/>
        </p:nvCxnSpPr>
        <p:spPr>
          <a:xfrm flipV="1">
            <a:off x="7324725" y="841375"/>
            <a:ext cx="0" cy="1216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180" name="对象 17">
            <a:extLst>
              <a:ext uri="{FF2B5EF4-FFF2-40B4-BE49-F238E27FC236}">
                <a16:creationId xmlns:a16="http://schemas.microsoft.com/office/drawing/2014/main" id="{EBC8E380-1A8B-1941-9D50-1CF944DAAC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0738" y="2032000"/>
          <a:ext cx="25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0" name="Equation" r:id="rId5" imgW="1460500" imgH="1606550" progId="Equation.DSMT4">
                  <p:embed/>
                </p:oleObj>
              </mc:Choice>
              <mc:Fallback>
                <p:oleObj name="Equation" r:id="rId5" imgW="1460500" imgH="1606550" progId="Equation.DSMT4">
                  <p:embed/>
                  <p:pic>
                    <p:nvPicPr>
                      <p:cNvPr id="7180" name="对象 17">
                        <a:extLst>
                          <a:ext uri="{FF2B5EF4-FFF2-40B4-BE49-F238E27FC236}">
                            <a16:creationId xmlns:a16="http://schemas.microsoft.com/office/drawing/2014/main" id="{EBC8E380-1A8B-1941-9D50-1CF944DAAC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0738" y="2032000"/>
                        <a:ext cx="2540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1" name="对象 18">
            <a:extLst>
              <a:ext uri="{FF2B5EF4-FFF2-40B4-BE49-F238E27FC236}">
                <a16:creationId xmlns:a16="http://schemas.microsoft.com/office/drawing/2014/main" id="{EA928DD2-F4E7-2E4C-BF05-E7B93F305A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5413" y="2720975"/>
          <a:ext cx="279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1" name="Equation" r:id="rId7" imgW="1606550" imgH="1898650" progId="Equation.DSMT4">
                  <p:embed/>
                </p:oleObj>
              </mc:Choice>
              <mc:Fallback>
                <p:oleObj name="Equation" r:id="rId7" imgW="1606550" imgH="1898650" progId="Equation.DSMT4">
                  <p:embed/>
                  <p:pic>
                    <p:nvPicPr>
                      <p:cNvPr id="7181" name="对象 18">
                        <a:extLst>
                          <a:ext uri="{FF2B5EF4-FFF2-40B4-BE49-F238E27FC236}">
                            <a16:creationId xmlns:a16="http://schemas.microsoft.com/office/drawing/2014/main" id="{EA928DD2-F4E7-2E4C-BF05-E7B93F305A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5413" y="2720975"/>
                        <a:ext cx="2794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2" name="对象 19">
            <a:extLst>
              <a:ext uri="{FF2B5EF4-FFF2-40B4-BE49-F238E27FC236}">
                <a16:creationId xmlns:a16="http://schemas.microsoft.com/office/drawing/2014/main" id="{3139BA93-E328-E845-B4E0-7A570C0A8B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18325" y="777875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2" name="Equation" r:id="rId9" imgW="1460500" imgH="1460500" progId="Equation.DSMT4">
                  <p:embed/>
                </p:oleObj>
              </mc:Choice>
              <mc:Fallback>
                <p:oleObj name="Equation" r:id="rId9" imgW="1460500" imgH="1460500" progId="Equation.DSMT4">
                  <p:embed/>
                  <p:pic>
                    <p:nvPicPr>
                      <p:cNvPr id="7182" name="对象 19">
                        <a:extLst>
                          <a:ext uri="{FF2B5EF4-FFF2-40B4-BE49-F238E27FC236}">
                            <a16:creationId xmlns:a16="http://schemas.microsoft.com/office/drawing/2014/main" id="{3139BA93-E328-E845-B4E0-7A570C0A8B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8325" y="777875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3" name="对象 21">
            <a:extLst>
              <a:ext uri="{FF2B5EF4-FFF2-40B4-BE49-F238E27FC236}">
                <a16:creationId xmlns:a16="http://schemas.microsoft.com/office/drawing/2014/main" id="{19426786-69F1-A344-9577-F2B9742AAB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54875" y="2124075"/>
          <a:ext cx="304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3" name="Equation" r:id="rId11" imgW="1752600" imgH="2051050" progId="Equation.DSMT4">
                  <p:embed/>
                </p:oleObj>
              </mc:Choice>
              <mc:Fallback>
                <p:oleObj name="Equation" r:id="rId11" imgW="1752600" imgH="2051050" progId="Equation.DSMT4">
                  <p:embed/>
                  <p:pic>
                    <p:nvPicPr>
                      <p:cNvPr id="7183" name="对象 21">
                        <a:extLst>
                          <a:ext uri="{FF2B5EF4-FFF2-40B4-BE49-F238E27FC236}">
                            <a16:creationId xmlns:a16="http://schemas.microsoft.com/office/drawing/2014/main" id="{19426786-69F1-A344-9577-F2B9742AAB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4875" y="2124075"/>
                        <a:ext cx="3048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184" name="对象 13">
                <a:extLst>
                  <a:ext uri="{FF2B5EF4-FFF2-40B4-BE49-F238E27FC236}">
                    <a16:creationId xmlns:a16="http://schemas.microsoft.com/office/drawing/2014/main" id="{05A462E9-9E12-AD46-B10A-9082BE4CB073}"/>
                  </a:ext>
                </a:extLst>
              </p:cNvPr>
              <p:cNvSpPr txBox="1"/>
              <p:nvPr/>
            </p:nvSpPr>
            <p:spPr bwMode="auto">
              <a:xfrm>
                <a:off x="2141501" y="2031911"/>
                <a:ext cx="3213797" cy="13560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184" name="对象 13">
                <a:extLst>
                  <a:ext uri="{FF2B5EF4-FFF2-40B4-BE49-F238E27FC236}">
                    <a16:creationId xmlns:a16="http://schemas.microsoft.com/office/drawing/2014/main" id="{05A462E9-9E12-AD46-B10A-9082BE4CB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41501" y="2031911"/>
                <a:ext cx="3213797" cy="135607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185" name="对象 13">
            <a:extLst>
              <a:ext uri="{FF2B5EF4-FFF2-40B4-BE49-F238E27FC236}">
                <a16:creationId xmlns:a16="http://schemas.microsoft.com/office/drawing/2014/main" id="{3D9E760F-7826-7844-BFBE-45F263C882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3367088"/>
          <a:ext cx="5210175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4" name="Equation" r:id="rId14" imgW="29991050" imgH="19748500" progId="Equation.DSMT4">
                  <p:embed/>
                </p:oleObj>
              </mc:Choice>
              <mc:Fallback>
                <p:oleObj name="Equation" r:id="rId14" imgW="29991050" imgH="19748500" progId="Equation.DSMT4">
                  <p:embed/>
                  <p:pic>
                    <p:nvPicPr>
                      <p:cNvPr id="7185" name="对象 13">
                        <a:extLst>
                          <a:ext uri="{FF2B5EF4-FFF2-40B4-BE49-F238E27FC236}">
                            <a16:creationId xmlns:a16="http://schemas.microsoft.com/office/drawing/2014/main" id="{3D9E760F-7826-7844-BFBE-45F263C882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3367088"/>
                        <a:ext cx="5210175" cy="3429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80638F-B1DD-4715-80B6-43E1FFF77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38</a:t>
            </a:fld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94" name="对象 13">
                <a:extLst>
                  <a:ext uri="{FF2B5EF4-FFF2-40B4-BE49-F238E27FC236}">
                    <a16:creationId xmlns:a16="http://schemas.microsoft.com/office/drawing/2014/main" id="{B06D9721-52AB-FA43-B33F-A9E251D72C55}"/>
                  </a:ext>
                </a:extLst>
              </p:cNvPr>
              <p:cNvSpPr txBox="1"/>
              <p:nvPr/>
            </p:nvSpPr>
            <p:spPr bwMode="auto">
              <a:xfrm>
                <a:off x="1374968" y="931863"/>
                <a:ext cx="6394064" cy="14684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194" name="对象 13">
                <a:extLst>
                  <a:ext uri="{FF2B5EF4-FFF2-40B4-BE49-F238E27FC236}">
                    <a16:creationId xmlns:a16="http://schemas.microsoft.com/office/drawing/2014/main" id="{B06D9721-52AB-FA43-B33F-A9E251D72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74968" y="931863"/>
                <a:ext cx="6394064" cy="1468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5" name="Rectangle 18">
            <a:extLst>
              <a:ext uri="{FF2B5EF4-FFF2-40B4-BE49-F238E27FC236}">
                <a16:creationId xmlns:a16="http://schemas.microsoft.com/office/drawing/2014/main" id="{50E14321-979A-024D-8355-9FC39B05F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25" y="2722563"/>
            <a:ext cx="6075363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沿某一方向的转动惯量</a:t>
            </a:r>
            <a:endParaRPr lang="en-US" altLang="zh-CN" sz="24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对象 13">
                <a:extLst>
                  <a:ext uri="{FF2B5EF4-FFF2-40B4-BE49-F238E27FC236}">
                    <a16:creationId xmlns:a16="http://schemas.microsoft.com/office/drawing/2014/main" id="{5A685AB8-4410-9449-AB80-5B8B996F31CB}"/>
                  </a:ext>
                </a:extLst>
              </p:cNvPr>
              <p:cNvSpPr txBox="1"/>
              <p:nvPr/>
            </p:nvSpPr>
            <p:spPr bwMode="auto">
              <a:xfrm>
                <a:off x="1456201" y="3379788"/>
                <a:ext cx="6669319" cy="50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196" name="对象 13">
                <a:extLst>
                  <a:ext uri="{FF2B5EF4-FFF2-40B4-BE49-F238E27FC236}">
                    <a16:creationId xmlns:a16="http://schemas.microsoft.com/office/drawing/2014/main" id="{5A685AB8-4410-9449-AB80-5B8B996F3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6201" y="3379788"/>
                <a:ext cx="6669319" cy="508000"/>
              </a:xfrm>
              <a:prstGeom prst="rect">
                <a:avLst/>
              </a:prstGeom>
              <a:blipFill>
                <a:blip r:embed="rId4"/>
                <a:stretch>
                  <a:fillRect l="-274" t="-9524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7" name="Rectangle 18">
            <a:extLst>
              <a:ext uri="{FF2B5EF4-FFF2-40B4-BE49-F238E27FC236}">
                <a16:creationId xmlns:a16="http://schemas.microsoft.com/office/drawing/2014/main" id="{FA68C3EB-DA05-674E-9275-445023ED6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25" y="4130675"/>
            <a:ext cx="6075363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过球心任意轴转动的转动惯量为常数</a:t>
            </a:r>
            <a:endParaRPr lang="en-US" altLang="zh-CN" sz="24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8198" name="对象 13">
            <a:extLst>
              <a:ext uri="{FF2B5EF4-FFF2-40B4-BE49-F238E27FC236}">
                <a16:creationId xmlns:a16="http://schemas.microsoft.com/office/drawing/2014/main" id="{8A389169-0A74-C243-A1CA-354426682C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21275" y="3968750"/>
          <a:ext cx="812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36" name="Equation" r:id="rId5" imgW="4679950" imgH="4533900" progId="Equation.DSMT4">
                  <p:embed/>
                </p:oleObj>
              </mc:Choice>
              <mc:Fallback>
                <p:oleObj name="Equation" r:id="rId5" imgW="4679950" imgH="4533900" progId="Equation.DSMT4">
                  <p:embed/>
                  <p:pic>
                    <p:nvPicPr>
                      <p:cNvPr id="8198" name="对象 13">
                        <a:extLst>
                          <a:ext uri="{FF2B5EF4-FFF2-40B4-BE49-F238E27FC236}">
                            <a16:creationId xmlns:a16="http://schemas.microsoft.com/office/drawing/2014/main" id="{8A389169-0A74-C243-A1CA-354426682C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1275" y="3968750"/>
                        <a:ext cx="812800" cy="787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29BAC2-B8C5-4F0B-9DE7-1F3E10F5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Rectangle 18">
                <a:extLst>
                  <a:ext uri="{FF2B5EF4-FFF2-40B4-BE49-F238E27FC236}">
                    <a16:creationId xmlns:a16="http://schemas.microsoft.com/office/drawing/2014/main" id="{8006829D-7C40-0641-9E59-2D59D2CEE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391" y="194117"/>
                <a:ext cx="8900719" cy="66380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 anchorCtr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acc>
                                <m:accPr>
                                  <m:chr m:val="⃗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</m:acc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⃗"/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400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考虑角动量的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分量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+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+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e>
                      </m:nary>
                    </m:oMath>
                  </m:oMathPara>
                </a14:m>
                <a:endParaRPr lang="en-US" altLang="zh-CN" sz="2400" b="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𝐽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不仅与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有关，而且与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均有关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定义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𝑥𝑥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𝑉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d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𝑚</m:t>
                        </m:r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   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𝑥𝑦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𝑉</m:t>
                        </m:r>
                      </m:sub>
                      <m:sup/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𝑥𝑦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d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𝑚</m:t>
                        </m:r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  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𝑉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d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𝑚</m:t>
                        </m:r>
                      </m:e>
                    </m:nary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则上式可以变为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𝑥𝑥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𝑥𝑦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𝑥𝑧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同理，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𝑦𝑥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𝑦𝑧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𝑧𝑥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𝑧𝑦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𝑧𝑧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125" name="Rectangle 18">
                <a:extLst>
                  <a:ext uri="{FF2B5EF4-FFF2-40B4-BE49-F238E27FC236}">
                    <a16:creationId xmlns:a16="http://schemas.microsoft.com/office/drawing/2014/main" id="{8006829D-7C40-0641-9E59-2D59D2CEEC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9391" y="194117"/>
                <a:ext cx="8900719" cy="6638036"/>
              </a:xfrm>
              <a:prstGeom prst="rect">
                <a:avLst/>
              </a:prstGeom>
              <a:blipFill>
                <a:blip r:embed="rId2"/>
                <a:stretch>
                  <a:fillRect l="-1027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3DFED0-56B2-4F74-B45B-4FB8B75E2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505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4A914EBB-B78B-354D-853C-6CB7B4842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" y="254000"/>
            <a:ext cx="2801938" cy="646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椭球的惯量张量</a:t>
            </a:r>
            <a:endParaRPr lang="en-US" altLang="zh-CN" sz="240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Rectangle 18">
            <a:extLst>
              <a:ext uri="{FF2B5EF4-FFF2-40B4-BE49-F238E27FC236}">
                <a16:creationId xmlns:a16="http://schemas.microsoft.com/office/drawing/2014/main" id="{BDDEF2F5-F10C-B545-BF5B-DDC48EFE6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" y="985838"/>
            <a:ext cx="1543050" cy="647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椭球方程</a:t>
            </a:r>
            <a:endParaRPr lang="en-US" altLang="zh-CN" sz="240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4340" name="对象 13">
            <a:extLst>
              <a:ext uri="{FF2B5EF4-FFF2-40B4-BE49-F238E27FC236}">
                <a16:creationId xmlns:a16="http://schemas.microsoft.com/office/drawing/2014/main" id="{F29998DD-3339-BE4A-AEAB-AE5C88D8A3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2450" y="911225"/>
          <a:ext cx="2057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00" name="Equation" r:id="rId3" imgW="11849100" imgH="4826000" progId="Equation.DSMT4">
                  <p:embed/>
                </p:oleObj>
              </mc:Choice>
              <mc:Fallback>
                <p:oleObj name="Equation" r:id="rId3" imgW="11849100" imgH="4826000" progId="Equation.DSMT4">
                  <p:embed/>
                  <p:pic>
                    <p:nvPicPr>
                      <p:cNvPr id="14340" name="对象 13">
                        <a:extLst>
                          <a:ext uri="{FF2B5EF4-FFF2-40B4-BE49-F238E27FC236}">
                            <a16:creationId xmlns:a16="http://schemas.microsoft.com/office/drawing/2014/main" id="{F29998DD-3339-BE4A-AEAB-AE5C88D8A3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2450" y="911225"/>
                        <a:ext cx="2057400" cy="838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1" name="Rectangle 18">
            <a:extLst>
              <a:ext uri="{FF2B5EF4-FFF2-40B4-BE49-F238E27FC236}">
                <a16:creationId xmlns:a16="http://schemas.microsoft.com/office/drawing/2014/main" id="{18F1548D-F683-F940-88CD-8DF45F918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258763"/>
            <a:ext cx="4873625" cy="831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取质心为原点，椭球主轴为坐标轴，则惯量张量为对角的</a:t>
            </a:r>
            <a:endParaRPr lang="en-US" altLang="zh-CN" sz="24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4342" name="对象 13">
            <a:extLst>
              <a:ext uri="{FF2B5EF4-FFF2-40B4-BE49-F238E27FC236}">
                <a16:creationId xmlns:a16="http://schemas.microsoft.com/office/drawing/2014/main" id="{8CE0E9B9-EB8A-B14F-969C-0E4E5940F2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3238" y="1835150"/>
          <a:ext cx="77724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01" name="Equation" r:id="rId5" imgW="44761150" imgH="3803650" progId="Equation.DSMT4">
                  <p:embed/>
                </p:oleObj>
              </mc:Choice>
              <mc:Fallback>
                <p:oleObj name="Equation" r:id="rId5" imgW="44761150" imgH="3803650" progId="Equation.DSMT4">
                  <p:embed/>
                  <p:pic>
                    <p:nvPicPr>
                      <p:cNvPr id="14342" name="对象 13">
                        <a:extLst>
                          <a:ext uri="{FF2B5EF4-FFF2-40B4-BE49-F238E27FC236}">
                            <a16:creationId xmlns:a16="http://schemas.microsoft.com/office/drawing/2014/main" id="{8CE0E9B9-EB8A-B14F-969C-0E4E5940F2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1835150"/>
                        <a:ext cx="7772400" cy="660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3" name="Rectangle 18">
            <a:extLst>
              <a:ext uri="{FF2B5EF4-FFF2-40B4-BE49-F238E27FC236}">
                <a16:creationId xmlns:a16="http://schemas.microsoft.com/office/drawing/2014/main" id="{512EB0F3-F2F5-4B48-BA48-599168C5B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" y="2767013"/>
            <a:ext cx="4873625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对</a:t>
            </a:r>
            <a:r>
              <a:rPr lang="en-US" altLang="zh-CN" sz="2400" i="1">
                <a:latin typeface="Times New Roman" panose="02020603050405020304" pitchFamily="18" charset="0"/>
                <a:ea typeface="黑体" panose="02010609060101010101" pitchFamily="49" charset="-122"/>
              </a:rPr>
              <a:t>r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的积分涉及角度，求解较复杂</a:t>
            </a:r>
            <a:endParaRPr lang="en-US" altLang="zh-CN" sz="24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344" name="Rectangle 18">
            <a:extLst>
              <a:ext uri="{FF2B5EF4-FFF2-40B4-BE49-F238E27FC236}">
                <a16:creationId xmlns:a16="http://schemas.microsoft.com/office/drawing/2014/main" id="{AA57F661-4DE7-F445-A6FE-1370473B6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" y="3241675"/>
            <a:ext cx="8897938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简化做法：坐标变换                                            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，椭球面方程化为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4345" name="对象 13">
            <a:extLst>
              <a:ext uri="{FF2B5EF4-FFF2-40B4-BE49-F238E27FC236}">
                <a16:creationId xmlns:a16="http://schemas.microsoft.com/office/drawing/2014/main" id="{61A38E4C-02EF-E944-9C02-CD1F9F1A9C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2613" y="3295650"/>
          <a:ext cx="3073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02" name="Equation" r:id="rId7" imgW="17697450" imgH="2343150" progId="Equation.DSMT4">
                  <p:embed/>
                </p:oleObj>
              </mc:Choice>
              <mc:Fallback>
                <p:oleObj name="Equation" r:id="rId7" imgW="17697450" imgH="2343150" progId="Equation.DSMT4">
                  <p:embed/>
                  <p:pic>
                    <p:nvPicPr>
                      <p:cNvPr id="14345" name="对象 13">
                        <a:extLst>
                          <a:ext uri="{FF2B5EF4-FFF2-40B4-BE49-F238E27FC236}">
                            <a16:creationId xmlns:a16="http://schemas.microsoft.com/office/drawing/2014/main" id="{61A38E4C-02EF-E944-9C02-CD1F9F1A9C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2613" y="3295650"/>
                        <a:ext cx="3073400" cy="406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6" name="对象 13">
            <a:extLst>
              <a:ext uri="{FF2B5EF4-FFF2-40B4-BE49-F238E27FC236}">
                <a16:creationId xmlns:a16="http://schemas.microsoft.com/office/drawing/2014/main" id="{E600DDA4-D949-8C43-9D05-7EF87D337E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2475" y="3908425"/>
          <a:ext cx="1981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03" name="Equation" r:id="rId9" imgW="11410950" imgH="2635250" progId="Equation.DSMT4">
                  <p:embed/>
                </p:oleObj>
              </mc:Choice>
              <mc:Fallback>
                <p:oleObj name="Equation" r:id="rId9" imgW="11410950" imgH="2635250" progId="Equation.DSMT4">
                  <p:embed/>
                  <p:pic>
                    <p:nvPicPr>
                      <p:cNvPr id="14346" name="对象 13">
                        <a:extLst>
                          <a:ext uri="{FF2B5EF4-FFF2-40B4-BE49-F238E27FC236}">
                            <a16:creationId xmlns:a16="http://schemas.microsoft.com/office/drawing/2014/main" id="{E600DDA4-D949-8C43-9D05-7EF87D337E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" y="3908425"/>
                        <a:ext cx="1981200" cy="457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7" name="Rectangle 18">
            <a:extLst>
              <a:ext uri="{FF2B5EF4-FFF2-40B4-BE49-F238E27FC236}">
                <a16:creationId xmlns:a16="http://schemas.microsoft.com/office/drawing/2014/main" id="{CF11CC15-DC5C-A848-9C02-638DC5357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963" y="3908425"/>
            <a:ext cx="2084387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半径为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的圆</a:t>
            </a:r>
            <a:endParaRPr lang="en-US" altLang="zh-CN" sz="24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348" name="Rectangle 18">
            <a:extLst>
              <a:ext uri="{FF2B5EF4-FFF2-40B4-BE49-F238E27FC236}">
                <a16:creationId xmlns:a16="http://schemas.microsoft.com/office/drawing/2014/main" id="{96C88CE9-B4DC-C147-BD2D-414B58B77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" y="4449763"/>
            <a:ext cx="3438525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变形过程中质量不变</a:t>
            </a:r>
            <a:endParaRPr lang="en-US" altLang="zh-CN" sz="24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4349" name="对象 13">
            <a:extLst>
              <a:ext uri="{FF2B5EF4-FFF2-40B4-BE49-F238E27FC236}">
                <a16:creationId xmlns:a16="http://schemas.microsoft.com/office/drawing/2014/main" id="{B5D33168-826F-A641-8BC6-27522E262F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9513" y="3913188"/>
          <a:ext cx="2413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04" name="Equation" r:id="rId11" imgW="13900150" imgH="2781300" progId="Equation.DSMT4">
                  <p:embed/>
                </p:oleObj>
              </mc:Choice>
              <mc:Fallback>
                <p:oleObj name="Equation" r:id="rId11" imgW="13900150" imgH="2781300" progId="Equation.DSMT4">
                  <p:embed/>
                  <p:pic>
                    <p:nvPicPr>
                      <p:cNvPr id="14349" name="对象 13">
                        <a:extLst>
                          <a:ext uri="{FF2B5EF4-FFF2-40B4-BE49-F238E27FC236}">
                            <a16:creationId xmlns:a16="http://schemas.microsoft.com/office/drawing/2014/main" id="{B5D33168-826F-A641-8BC6-27522E262F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9513" y="3913188"/>
                        <a:ext cx="2413000" cy="482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0" name="对象 13">
            <a:extLst>
              <a:ext uri="{FF2B5EF4-FFF2-40B4-BE49-F238E27FC236}">
                <a16:creationId xmlns:a16="http://schemas.microsoft.com/office/drawing/2014/main" id="{71EF86AE-8A99-CB41-BC15-193DC22B59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35313" y="4454525"/>
          <a:ext cx="1752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05" name="Equation" r:id="rId13" imgW="10096500" imgH="2635250" progId="Equation.DSMT4">
                  <p:embed/>
                </p:oleObj>
              </mc:Choice>
              <mc:Fallback>
                <p:oleObj name="Equation" r:id="rId13" imgW="10096500" imgH="2635250" progId="Equation.DSMT4">
                  <p:embed/>
                  <p:pic>
                    <p:nvPicPr>
                      <p:cNvPr id="14350" name="对象 13">
                        <a:extLst>
                          <a:ext uri="{FF2B5EF4-FFF2-40B4-BE49-F238E27FC236}">
                            <a16:creationId xmlns:a16="http://schemas.microsoft.com/office/drawing/2014/main" id="{71EF86AE-8A99-CB41-BC15-193DC22B59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5313" y="4454525"/>
                        <a:ext cx="1752600" cy="457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1" name="对象 13">
            <a:extLst>
              <a:ext uri="{FF2B5EF4-FFF2-40B4-BE49-F238E27FC236}">
                <a16:creationId xmlns:a16="http://schemas.microsoft.com/office/drawing/2014/main" id="{DC080E27-2A22-544C-90DE-403F1E9F14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3238" y="4933950"/>
          <a:ext cx="62484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06" name="Equation" r:id="rId15" imgW="35985450" imgH="3219450" progId="Equation.DSMT4">
                  <p:embed/>
                </p:oleObj>
              </mc:Choice>
              <mc:Fallback>
                <p:oleObj name="Equation" r:id="rId15" imgW="35985450" imgH="3219450" progId="Equation.DSMT4">
                  <p:embed/>
                  <p:pic>
                    <p:nvPicPr>
                      <p:cNvPr id="14351" name="对象 13">
                        <a:extLst>
                          <a:ext uri="{FF2B5EF4-FFF2-40B4-BE49-F238E27FC236}">
                            <a16:creationId xmlns:a16="http://schemas.microsoft.com/office/drawing/2014/main" id="{DC080E27-2A22-544C-90DE-403F1E9F14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4933950"/>
                        <a:ext cx="6248400" cy="558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2" name="对象 13">
            <a:extLst>
              <a:ext uri="{FF2B5EF4-FFF2-40B4-BE49-F238E27FC236}">
                <a16:creationId xmlns:a16="http://schemas.microsoft.com/office/drawing/2014/main" id="{2689E234-CD1B-2C4E-B228-3848C87D7B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8213" y="5449888"/>
          <a:ext cx="74422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07" name="Equation" r:id="rId17" imgW="42862500" imgH="3219450" progId="Equation.DSMT4">
                  <p:embed/>
                </p:oleObj>
              </mc:Choice>
              <mc:Fallback>
                <p:oleObj name="Equation" r:id="rId17" imgW="42862500" imgH="3219450" progId="Equation.DSMT4">
                  <p:embed/>
                  <p:pic>
                    <p:nvPicPr>
                      <p:cNvPr id="14352" name="对象 13">
                        <a:extLst>
                          <a:ext uri="{FF2B5EF4-FFF2-40B4-BE49-F238E27FC236}">
                            <a16:creationId xmlns:a16="http://schemas.microsoft.com/office/drawing/2014/main" id="{2689E234-CD1B-2C4E-B228-3848C87D7B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3" y="5449888"/>
                        <a:ext cx="7442200" cy="558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3" name="对象 13">
            <a:extLst>
              <a:ext uri="{FF2B5EF4-FFF2-40B4-BE49-F238E27FC236}">
                <a16:creationId xmlns:a16="http://schemas.microsoft.com/office/drawing/2014/main" id="{B2B82480-2530-3B40-BAE0-0D3A034AE8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8213" y="5964238"/>
          <a:ext cx="4114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08" name="Equation" r:id="rId19" imgW="23698200" imgH="4533900" progId="Equation.DSMT4">
                  <p:embed/>
                </p:oleObj>
              </mc:Choice>
              <mc:Fallback>
                <p:oleObj name="Equation" r:id="rId19" imgW="23698200" imgH="4533900" progId="Equation.DSMT4">
                  <p:embed/>
                  <p:pic>
                    <p:nvPicPr>
                      <p:cNvPr id="14353" name="对象 13">
                        <a:extLst>
                          <a:ext uri="{FF2B5EF4-FFF2-40B4-BE49-F238E27FC236}">
                            <a16:creationId xmlns:a16="http://schemas.microsoft.com/office/drawing/2014/main" id="{B2B82480-2530-3B40-BAE0-0D3A034AE8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3" y="5964238"/>
                        <a:ext cx="4114800" cy="787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4" name="对象 13">
            <a:extLst>
              <a:ext uri="{FF2B5EF4-FFF2-40B4-BE49-F238E27FC236}">
                <a16:creationId xmlns:a16="http://schemas.microsoft.com/office/drawing/2014/main" id="{5285FA54-0038-5740-B787-EB4A66F9BD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94563" y="4518025"/>
          <a:ext cx="1473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09" name="Equation" r:id="rId21" imgW="8483600" imgH="4533900" progId="Equation.DSMT4">
                  <p:embed/>
                </p:oleObj>
              </mc:Choice>
              <mc:Fallback>
                <p:oleObj name="Equation" r:id="rId21" imgW="8483600" imgH="4533900" progId="Equation.DSMT4">
                  <p:embed/>
                  <p:pic>
                    <p:nvPicPr>
                      <p:cNvPr id="14354" name="对象 13">
                        <a:extLst>
                          <a:ext uri="{FF2B5EF4-FFF2-40B4-BE49-F238E27FC236}">
                            <a16:creationId xmlns:a16="http://schemas.microsoft.com/office/drawing/2014/main" id="{5285FA54-0038-5740-B787-EB4A66F9BD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4563" y="4518025"/>
                        <a:ext cx="1473200" cy="787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F1B02B-D165-48A5-8B71-E1A06E0EC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40</a:t>
            </a:fld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对象 13">
            <a:extLst>
              <a:ext uri="{FF2B5EF4-FFF2-40B4-BE49-F238E27FC236}">
                <a16:creationId xmlns:a16="http://schemas.microsoft.com/office/drawing/2014/main" id="{BB7D10A5-8BF9-5843-8282-BFD0F8AB33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28788" y="260350"/>
          <a:ext cx="2311400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41" name="Equation" r:id="rId3" imgW="13309600" imgH="9359900" progId="Equation.DSMT4">
                  <p:embed/>
                </p:oleObj>
              </mc:Choice>
              <mc:Fallback>
                <p:oleObj name="Equation" r:id="rId3" imgW="13309600" imgH="9359900" progId="Equation.DSMT4">
                  <p:embed/>
                  <p:pic>
                    <p:nvPicPr>
                      <p:cNvPr id="15362" name="对象 13">
                        <a:extLst>
                          <a:ext uri="{FF2B5EF4-FFF2-40B4-BE49-F238E27FC236}">
                            <a16:creationId xmlns:a16="http://schemas.microsoft.com/office/drawing/2014/main" id="{BB7D10A5-8BF9-5843-8282-BFD0F8AB33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260350"/>
                        <a:ext cx="2311400" cy="1625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18">
            <a:extLst>
              <a:ext uri="{FF2B5EF4-FFF2-40B4-BE49-F238E27FC236}">
                <a16:creationId xmlns:a16="http://schemas.microsoft.com/office/drawing/2014/main" id="{2588A0EE-4518-FF4D-AE5A-B4FF986E5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" y="1982788"/>
            <a:ext cx="2801938" cy="646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椭球的惯量张量为</a:t>
            </a:r>
            <a:endParaRPr lang="en-US" altLang="zh-CN" sz="240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4" name="对象 13">
                <a:extLst>
                  <a:ext uri="{FF2B5EF4-FFF2-40B4-BE49-F238E27FC236}">
                    <a16:creationId xmlns:a16="http://schemas.microsoft.com/office/drawing/2014/main" id="{733EF525-4822-394D-822F-D350B1C0014C}"/>
                  </a:ext>
                </a:extLst>
              </p:cNvPr>
              <p:cNvSpPr txBox="1"/>
              <p:nvPr/>
            </p:nvSpPr>
            <p:spPr bwMode="auto">
              <a:xfrm>
                <a:off x="1208398" y="2668588"/>
                <a:ext cx="7415212" cy="248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364" name="对象 13">
                <a:extLst>
                  <a:ext uri="{FF2B5EF4-FFF2-40B4-BE49-F238E27FC236}">
                    <a16:creationId xmlns:a16="http://schemas.microsoft.com/office/drawing/2014/main" id="{733EF525-4822-394D-822F-D350B1C00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08398" y="2668588"/>
                <a:ext cx="7415212" cy="2489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8">
            <a:extLst>
              <a:ext uri="{FF2B5EF4-FFF2-40B4-BE49-F238E27FC236}">
                <a16:creationId xmlns:a16="http://schemas.microsoft.com/office/drawing/2014/main" id="{068FD2E9-5250-4F4C-8D1E-33C0659AD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157788"/>
            <a:ext cx="5319713" cy="646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非常类似于长方体的惯量张量</a:t>
            </a:r>
            <a:endParaRPr lang="en-US" altLang="zh-CN" sz="240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472A4DA-B849-495D-936C-C9098B33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41</a:t>
            </a:fld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AF07D8B-B9F6-BA4A-82B5-B7DEE74CAA43}"/>
              </a:ext>
            </a:extLst>
          </p:cNvPr>
          <p:cNvSpPr/>
          <p:nvPr/>
        </p:nvSpPr>
        <p:spPr>
          <a:xfrm>
            <a:off x="100013" y="1058863"/>
            <a:ext cx="3690937" cy="25542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4284C04D-5895-B84C-B743-95ACD610E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17488"/>
            <a:ext cx="2097088" cy="6461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半球惯量张量</a:t>
            </a:r>
            <a:endParaRPr lang="en-US" altLang="zh-CN" sz="240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弧形 2">
            <a:extLst>
              <a:ext uri="{FF2B5EF4-FFF2-40B4-BE49-F238E27FC236}">
                <a16:creationId xmlns:a16="http://schemas.microsoft.com/office/drawing/2014/main" id="{4ADFD295-C3F4-6544-A4ED-131F5E515D2F}"/>
              </a:ext>
            </a:extLst>
          </p:cNvPr>
          <p:cNvSpPr/>
          <p:nvPr/>
        </p:nvSpPr>
        <p:spPr>
          <a:xfrm>
            <a:off x="1092200" y="2314575"/>
            <a:ext cx="1651000" cy="490538"/>
          </a:xfrm>
          <a:prstGeom prst="arc">
            <a:avLst>
              <a:gd name="adj1" fmla="val 10780520"/>
              <a:gd name="adj2" fmla="val 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弧形 4">
            <a:extLst>
              <a:ext uri="{FF2B5EF4-FFF2-40B4-BE49-F238E27FC236}">
                <a16:creationId xmlns:a16="http://schemas.microsoft.com/office/drawing/2014/main" id="{9086AE63-7074-FA45-BDA4-0335DBD3A8DC}"/>
              </a:ext>
            </a:extLst>
          </p:cNvPr>
          <p:cNvSpPr/>
          <p:nvPr/>
        </p:nvSpPr>
        <p:spPr>
          <a:xfrm flipV="1">
            <a:off x="1092200" y="2325688"/>
            <a:ext cx="1651000" cy="490537"/>
          </a:xfrm>
          <a:prstGeom prst="arc">
            <a:avLst>
              <a:gd name="adj1" fmla="val 10780520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弧形 5">
            <a:extLst>
              <a:ext uri="{FF2B5EF4-FFF2-40B4-BE49-F238E27FC236}">
                <a16:creationId xmlns:a16="http://schemas.microsoft.com/office/drawing/2014/main" id="{E231119A-BF84-484E-8114-8651EABB0206}"/>
              </a:ext>
            </a:extLst>
          </p:cNvPr>
          <p:cNvSpPr/>
          <p:nvPr/>
        </p:nvSpPr>
        <p:spPr>
          <a:xfrm>
            <a:off x="1092200" y="1773238"/>
            <a:ext cx="1651000" cy="1698625"/>
          </a:xfrm>
          <a:prstGeom prst="arc">
            <a:avLst>
              <a:gd name="adj1" fmla="val 10780520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4E323AC-A68C-154A-A773-9F72FCCF1B01}"/>
              </a:ext>
            </a:extLst>
          </p:cNvPr>
          <p:cNvCxnSpPr/>
          <p:nvPr/>
        </p:nvCxnSpPr>
        <p:spPr>
          <a:xfrm flipH="1" flipV="1">
            <a:off x="1895475" y="1411288"/>
            <a:ext cx="22225" cy="1136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8420D96-2187-E947-8237-47664D883328}"/>
              </a:ext>
            </a:extLst>
          </p:cNvPr>
          <p:cNvCxnSpPr/>
          <p:nvPr/>
        </p:nvCxnSpPr>
        <p:spPr>
          <a:xfrm flipH="1">
            <a:off x="1271588" y="2555875"/>
            <a:ext cx="654050" cy="846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097568A-5E75-A342-9963-F862B91C0092}"/>
              </a:ext>
            </a:extLst>
          </p:cNvPr>
          <p:cNvCxnSpPr/>
          <p:nvPr/>
        </p:nvCxnSpPr>
        <p:spPr>
          <a:xfrm flipV="1">
            <a:off x="1895475" y="2547938"/>
            <a:ext cx="1449388" cy="11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394" name="对象 22">
            <a:extLst>
              <a:ext uri="{FF2B5EF4-FFF2-40B4-BE49-F238E27FC236}">
                <a16:creationId xmlns:a16="http://schemas.microsoft.com/office/drawing/2014/main" id="{F3F142DE-E461-F647-AECF-B5A718DFDA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0713" y="2127250"/>
          <a:ext cx="277812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11" name="Equation" r:id="rId3" imgW="1606550" imgH="1898650" progId="Equation.DSMT4">
                  <p:embed/>
                </p:oleObj>
              </mc:Choice>
              <mc:Fallback>
                <p:oleObj name="Equation" r:id="rId3" imgW="1606550" imgH="1898650" progId="Equation.DSMT4">
                  <p:embed/>
                  <p:pic>
                    <p:nvPicPr>
                      <p:cNvPr id="16394" name="对象 22">
                        <a:extLst>
                          <a:ext uri="{FF2B5EF4-FFF2-40B4-BE49-F238E27FC236}">
                            <a16:creationId xmlns:a16="http://schemas.microsoft.com/office/drawing/2014/main" id="{F3F142DE-E461-F647-AECF-B5A718DFDA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0713" y="2127250"/>
                        <a:ext cx="277812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5" name="对象 23">
            <a:extLst>
              <a:ext uri="{FF2B5EF4-FFF2-40B4-BE49-F238E27FC236}">
                <a16:creationId xmlns:a16="http://schemas.microsoft.com/office/drawing/2014/main" id="{26622093-284F-8F4B-87D8-DE74901A40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7900" y="3122613"/>
          <a:ext cx="25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12" name="Equation" r:id="rId5" imgW="1460500" imgH="1606550" progId="Equation.DSMT4">
                  <p:embed/>
                </p:oleObj>
              </mc:Choice>
              <mc:Fallback>
                <p:oleObj name="Equation" r:id="rId5" imgW="1460500" imgH="1606550" progId="Equation.DSMT4">
                  <p:embed/>
                  <p:pic>
                    <p:nvPicPr>
                      <p:cNvPr id="16395" name="对象 23">
                        <a:extLst>
                          <a:ext uri="{FF2B5EF4-FFF2-40B4-BE49-F238E27FC236}">
                            <a16:creationId xmlns:a16="http://schemas.microsoft.com/office/drawing/2014/main" id="{26622093-284F-8F4B-87D8-DE74901A40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3122613"/>
                        <a:ext cx="2540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6" name="对象 24">
            <a:extLst>
              <a:ext uri="{FF2B5EF4-FFF2-40B4-BE49-F238E27FC236}">
                <a16:creationId xmlns:a16="http://schemas.microsoft.com/office/drawing/2014/main" id="{819CEE10-C1D0-C642-8FA5-6BEBC6DD46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1638" y="1179513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13" name="Equation" r:id="rId7" imgW="1460500" imgH="1460500" progId="Equation.DSMT4">
                  <p:embed/>
                </p:oleObj>
              </mc:Choice>
              <mc:Fallback>
                <p:oleObj name="Equation" r:id="rId7" imgW="1460500" imgH="1460500" progId="Equation.DSMT4">
                  <p:embed/>
                  <p:pic>
                    <p:nvPicPr>
                      <p:cNvPr id="16396" name="对象 24">
                        <a:extLst>
                          <a:ext uri="{FF2B5EF4-FFF2-40B4-BE49-F238E27FC236}">
                            <a16:creationId xmlns:a16="http://schemas.microsoft.com/office/drawing/2014/main" id="{819CEE10-C1D0-C642-8FA5-6BEBC6DD46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1638" y="1179513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FA0BD0DA-B101-634E-96CB-29023A1E17C4}"/>
              </a:ext>
            </a:extLst>
          </p:cNvPr>
          <p:cNvSpPr/>
          <p:nvPr/>
        </p:nvSpPr>
        <p:spPr>
          <a:xfrm>
            <a:off x="4668838" y="1058863"/>
            <a:ext cx="3690937" cy="25542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弧形 23">
            <a:extLst>
              <a:ext uri="{FF2B5EF4-FFF2-40B4-BE49-F238E27FC236}">
                <a16:creationId xmlns:a16="http://schemas.microsoft.com/office/drawing/2014/main" id="{6163F9CD-087E-2C46-B271-883C463BB56C}"/>
              </a:ext>
            </a:extLst>
          </p:cNvPr>
          <p:cNvSpPr/>
          <p:nvPr/>
        </p:nvSpPr>
        <p:spPr>
          <a:xfrm>
            <a:off x="5661025" y="2314575"/>
            <a:ext cx="1651000" cy="490538"/>
          </a:xfrm>
          <a:prstGeom prst="arc">
            <a:avLst>
              <a:gd name="adj1" fmla="val 10780520"/>
              <a:gd name="adj2" fmla="val 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弧形 24">
            <a:extLst>
              <a:ext uri="{FF2B5EF4-FFF2-40B4-BE49-F238E27FC236}">
                <a16:creationId xmlns:a16="http://schemas.microsoft.com/office/drawing/2014/main" id="{8D1E9234-CEBA-B840-9029-A5B56B9632D3}"/>
              </a:ext>
            </a:extLst>
          </p:cNvPr>
          <p:cNvSpPr/>
          <p:nvPr/>
        </p:nvSpPr>
        <p:spPr>
          <a:xfrm flipV="1">
            <a:off x="5661025" y="2325688"/>
            <a:ext cx="1651000" cy="490537"/>
          </a:xfrm>
          <a:prstGeom prst="arc">
            <a:avLst>
              <a:gd name="adj1" fmla="val 10780520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6" name="弧形 25">
            <a:extLst>
              <a:ext uri="{FF2B5EF4-FFF2-40B4-BE49-F238E27FC236}">
                <a16:creationId xmlns:a16="http://schemas.microsoft.com/office/drawing/2014/main" id="{2DD670A1-F2DD-4343-8919-CCA647AFBC56}"/>
              </a:ext>
            </a:extLst>
          </p:cNvPr>
          <p:cNvSpPr/>
          <p:nvPr/>
        </p:nvSpPr>
        <p:spPr>
          <a:xfrm>
            <a:off x="5661025" y="1773238"/>
            <a:ext cx="1651000" cy="1698625"/>
          </a:xfrm>
          <a:prstGeom prst="arc">
            <a:avLst>
              <a:gd name="adj1" fmla="val 10780520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7F48048-D09B-424B-A3D6-8AA18A6CCC54}"/>
              </a:ext>
            </a:extLst>
          </p:cNvPr>
          <p:cNvCxnSpPr/>
          <p:nvPr/>
        </p:nvCxnSpPr>
        <p:spPr>
          <a:xfrm flipH="1" flipV="1">
            <a:off x="6464300" y="1411288"/>
            <a:ext cx="22225" cy="1136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33E0E2A8-C7FB-374B-A599-8F4B67F7FA44}"/>
              </a:ext>
            </a:extLst>
          </p:cNvPr>
          <p:cNvCxnSpPr/>
          <p:nvPr/>
        </p:nvCxnSpPr>
        <p:spPr>
          <a:xfrm flipH="1">
            <a:off x="5746750" y="2555875"/>
            <a:ext cx="747713" cy="1006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8DF2C45-491C-7145-8644-025DC4ECE76E}"/>
              </a:ext>
            </a:extLst>
          </p:cNvPr>
          <p:cNvCxnSpPr/>
          <p:nvPr/>
        </p:nvCxnSpPr>
        <p:spPr>
          <a:xfrm flipV="1">
            <a:off x="6464300" y="2547938"/>
            <a:ext cx="1449388" cy="11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404" name="对象 22">
            <a:extLst>
              <a:ext uri="{FF2B5EF4-FFF2-40B4-BE49-F238E27FC236}">
                <a16:creationId xmlns:a16="http://schemas.microsoft.com/office/drawing/2014/main" id="{5EE1CEB6-B5E0-B44E-B6E4-323B185D18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29538" y="2127250"/>
          <a:ext cx="277812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14" name="Equation" r:id="rId9" imgW="1606550" imgH="1898650" progId="Equation.DSMT4">
                  <p:embed/>
                </p:oleObj>
              </mc:Choice>
              <mc:Fallback>
                <p:oleObj name="Equation" r:id="rId9" imgW="1606550" imgH="1898650" progId="Equation.DSMT4">
                  <p:embed/>
                  <p:pic>
                    <p:nvPicPr>
                      <p:cNvPr id="16404" name="对象 22">
                        <a:extLst>
                          <a:ext uri="{FF2B5EF4-FFF2-40B4-BE49-F238E27FC236}">
                            <a16:creationId xmlns:a16="http://schemas.microsoft.com/office/drawing/2014/main" id="{5EE1CEB6-B5E0-B44E-B6E4-323B185D18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9538" y="2127250"/>
                        <a:ext cx="277812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5" name="对象 23">
            <a:extLst>
              <a:ext uri="{FF2B5EF4-FFF2-40B4-BE49-F238E27FC236}">
                <a16:creationId xmlns:a16="http://schemas.microsoft.com/office/drawing/2014/main" id="{36AD416C-3036-2945-A6AA-36D61A2E8A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46725" y="3122613"/>
          <a:ext cx="25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15" name="Equation" r:id="rId10" imgW="1460500" imgH="1606550" progId="Equation.DSMT4">
                  <p:embed/>
                </p:oleObj>
              </mc:Choice>
              <mc:Fallback>
                <p:oleObj name="Equation" r:id="rId10" imgW="1460500" imgH="1606550" progId="Equation.DSMT4">
                  <p:embed/>
                  <p:pic>
                    <p:nvPicPr>
                      <p:cNvPr id="16405" name="对象 23">
                        <a:extLst>
                          <a:ext uri="{FF2B5EF4-FFF2-40B4-BE49-F238E27FC236}">
                            <a16:creationId xmlns:a16="http://schemas.microsoft.com/office/drawing/2014/main" id="{36AD416C-3036-2945-A6AA-36D61A2E8A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6725" y="3122613"/>
                        <a:ext cx="2540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6" name="对象 24">
            <a:extLst>
              <a:ext uri="{FF2B5EF4-FFF2-40B4-BE49-F238E27FC236}">
                <a16:creationId xmlns:a16="http://schemas.microsoft.com/office/drawing/2014/main" id="{A774BFC2-0319-9B41-B19F-2C82113C90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0463" y="1179513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16" name="Equation" r:id="rId11" imgW="1460500" imgH="1460500" progId="Equation.DSMT4">
                  <p:embed/>
                </p:oleObj>
              </mc:Choice>
              <mc:Fallback>
                <p:oleObj name="Equation" r:id="rId11" imgW="1460500" imgH="1460500" progId="Equation.DSMT4">
                  <p:embed/>
                  <p:pic>
                    <p:nvPicPr>
                      <p:cNvPr id="16406" name="对象 24">
                        <a:extLst>
                          <a:ext uri="{FF2B5EF4-FFF2-40B4-BE49-F238E27FC236}">
                            <a16:creationId xmlns:a16="http://schemas.microsoft.com/office/drawing/2014/main" id="{A774BFC2-0319-9B41-B19F-2C82113C90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0463" y="1179513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弧形 32">
            <a:extLst>
              <a:ext uri="{FF2B5EF4-FFF2-40B4-BE49-F238E27FC236}">
                <a16:creationId xmlns:a16="http://schemas.microsoft.com/office/drawing/2014/main" id="{730C64ED-312E-354B-8988-73910748907C}"/>
              </a:ext>
            </a:extLst>
          </p:cNvPr>
          <p:cNvSpPr/>
          <p:nvPr/>
        </p:nvSpPr>
        <p:spPr>
          <a:xfrm flipV="1">
            <a:off x="5668963" y="1762125"/>
            <a:ext cx="1651000" cy="1698625"/>
          </a:xfrm>
          <a:prstGeom prst="arc">
            <a:avLst>
              <a:gd name="adj1" fmla="val 10780520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6" name="右箭头 35">
            <a:extLst>
              <a:ext uri="{FF2B5EF4-FFF2-40B4-BE49-F238E27FC236}">
                <a16:creationId xmlns:a16="http://schemas.microsoft.com/office/drawing/2014/main" id="{5C091F6A-2B76-FD42-8EBC-9720714142F6}"/>
              </a:ext>
            </a:extLst>
          </p:cNvPr>
          <p:cNvSpPr/>
          <p:nvPr/>
        </p:nvSpPr>
        <p:spPr>
          <a:xfrm>
            <a:off x="4081463" y="2127250"/>
            <a:ext cx="434975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7" name="Rectangle 18">
            <a:extLst>
              <a:ext uri="{FF2B5EF4-FFF2-40B4-BE49-F238E27FC236}">
                <a16:creationId xmlns:a16="http://schemas.microsoft.com/office/drawing/2014/main" id="{FDFB52FF-832A-7147-8C42-D994AD085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9825" y="212725"/>
            <a:ext cx="6675438" cy="646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由对称性，得到半球的惯量主轴应如左图所示</a:t>
            </a:r>
            <a:endParaRPr lang="en-US" altLang="zh-CN" sz="240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10" name="对象 13">
                <a:extLst>
                  <a:ext uri="{FF2B5EF4-FFF2-40B4-BE49-F238E27FC236}">
                    <a16:creationId xmlns:a16="http://schemas.microsoft.com/office/drawing/2014/main" id="{B6293750-E3EB-DF47-B7DA-5677B41F825D}"/>
                  </a:ext>
                </a:extLst>
              </p:cNvPr>
              <p:cNvSpPr txBox="1"/>
              <p:nvPr/>
            </p:nvSpPr>
            <p:spPr bwMode="auto">
              <a:xfrm>
                <a:off x="952499" y="4006850"/>
                <a:ext cx="2645627" cy="12080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410" name="对象 13">
                <a:extLst>
                  <a:ext uri="{FF2B5EF4-FFF2-40B4-BE49-F238E27FC236}">
                    <a16:creationId xmlns:a16="http://schemas.microsoft.com/office/drawing/2014/main" id="{B6293750-E3EB-DF47-B7DA-5677B41F8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2499" y="4006850"/>
                <a:ext cx="2645627" cy="1208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右箭头 38">
            <a:extLst>
              <a:ext uri="{FF2B5EF4-FFF2-40B4-BE49-F238E27FC236}">
                <a16:creationId xmlns:a16="http://schemas.microsoft.com/office/drawing/2014/main" id="{AB8DCF7E-EEEA-1B4B-A061-473E691493F2}"/>
              </a:ext>
            </a:extLst>
          </p:cNvPr>
          <p:cNvSpPr/>
          <p:nvPr/>
        </p:nvSpPr>
        <p:spPr>
          <a:xfrm>
            <a:off x="4078288" y="4368800"/>
            <a:ext cx="434975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12" name="对象 13">
                <a:extLst>
                  <a:ext uri="{FF2B5EF4-FFF2-40B4-BE49-F238E27FC236}">
                    <a16:creationId xmlns:a16="http://schemas.microsoft.com/office/drawing/2014/main" id="{737A8264-EF1D-874E-BAF9-1CBB67904C39}"/>
                  </a:ext>
                </a:extLst>
              </p:cNvPr>
              <p:cNvSpPr txBox="1"/>
              <p:nvPr/>
            </p:nvSpPr>
            <p:spPr bwMode="auto">
              <a:xfrm>
                <a:off x="5081588" y="4127927"/>
                <a:ext cx="3278187" cy="12080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̂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412" name="对象 13">
                <a:extLst>
                  <a:ext uri="{FF2B5EF4-FFF2-40B4-BE49-F238E27FC236}">
                    <a16:creationId xmlns:a16="http://schemas.microsoft.com/office/drawing/2014/main" id="{737A8264-EF1D-874E-BAF9-1CBB67904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81588" y="4127927"/>
                <a:ext cx="3278187" cy="12080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13" name="对象 13">
                <a:extLst>
                  <a:ext uri="{FF2B5EF4-FFF2-40B4-BE49-F238E27FC236}">
                    <a16:creationId xmlns:a16="http://schemas.microsoft.com/office/drawing/2014/main" id="{656D1778-44C0-3F48-A156-566ACB222777}"/>
                  </a:ext>
                </a:extLst>
              </p:cNvPr>
              <p:cNvSpPr txBox="1"/>
              <p:nvPr/>
            </p:nvSpPr>
            <p:spPr bwMode="auto">
              <a:xfrm>
                <a:off x="870626" y="5430915"/>
                <a:ext cx="2809372" cy="1019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413" name="对象 13">
                <a:extLst>
                  <a:ext uri="{FF2B5EF4-FFF2-40B4-BE49-F238E27FC236}">
                    <a16:creationId xmlns:a16="http://schemas.microsoft.com/office/drawing/2014/main" id="{656D1778-44C0-3F48-A156-566ACB222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0626" y="5430915"/>
                <a:ext cx="2809372" cy="10190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右箭头 41">
            <a:extLst>
              <a:ext uri="{FF2B5EF4-FFF2-40B4-BE49-F238E27FC236}">
                <a16:creationId xmlns:a16="http://schemas.microsoft.com/office/drawing/2014/main" id="{88DA2956-409F-204C-B421-D90DE1A5DD00}"/>
              </a:ext>
            </a:extLst>
          </p:cNvPr>
          <p:cNvSpPr/>
          <p:nvPr/>
        </p:nvSpPr>
        <p:spPr>
          <a:xfrm>
            <a:off x="222250" y="5697538"/>
            <a:ext cx="434975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42C7B696-BCD7-46F0-86B1-7F45AF0D3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7484" y="5596052"/>
            <a:ext cx="5174266" cy="57624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半球与整球的转动惯量张量形式一样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0C6F64-842F-48D2-87C7-C59278C76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42</a:t>
            </a:fld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DCA28812-485E-3845-B17B-998EF7704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" y="414345"/>
            <a:ext cx="8248882" cy="57624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半球的中心惯量张量（原点取为质心，坐标轴为惯量主轴）</a:t>
            </a:r>
            <a:endParaRPr lang="en-US" altLang="zh-CN" sz="240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11" name="对象 13">
                <a:extLst>
                  <a:ext uri="{FF2B5EF4-FFF2-40B4-BE49-F238E27FC236}">
                    <a16:creationId xmlns:a16="http://schemas.microsoft.com/office/drawing/2014/main" id="{4579F8FA-1A0C-0342-BD76-C7C417BF39AE}"/>
                  </a:ext>
                </a:extLst>
              </p:cNvPr>
              <p:cNvSpPr txBox="1"/>
              <p:nvPr/>
            </p:nvSpPr>
            <p:spPr bwMode="auto">
              <a:xfrm>
                <a:off x="4929265" y="1185350"/>
                <a:ext cx="3411847" cy="14224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acc>
                        <m:accPr>
                          <m:chr m:val="̂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Sup>
                                  <m:sSubSup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411" name="对象 13">
                <a:extLst>
                  <a:ext uri="{FF2B5EF4-FFF2-40B4-BE49-F238E27FC236}">
                    <a16:creationId xmlns:a16="http://schemas.microsoft.com/office/drawing/2014/main" id="{4579F8FA-1A0C-0342-BD76-C7C417BF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29265" y="1185350"/>
                <a:ext cx="3411847" cy="1422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12" name="对象 13">
                <a:extLst>
                  <a:ext uri="{FF2B5EF4-FFF2-40B4-BE49-F238E27FC236}">
                    <a16:creationId xmlns:a16="http://schemas.microsoft.com/office/drawing/2014/main" id="{F5423F95-BE9F-F349-A7AA-215F66962CD7}"/>
                  </a:ext>
                </a:extLst>
              </p:cNvPr>
              <p:cNvSpPr txBox="1"/>
              <p:nvPr/>
            </p:nvSpPr>
            <p:spPr bwMode="auto">
              <a:xfrm>
                <a:off x="240255" y="1209110"/>
                <a:ext cx="4049247" cy="631786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𝛼𝛽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412" name="对象 13">
                <a:extLst>
                  <a:ext uri="{FF2B5EF4-FFF2-40B4-BE49-F238E27FC236}">
                    <a16:creationId xmlns:a16="http://schemas.microsoft.com/office/drawing/2014/main" id="{F5423F95-BE9F-F349-A7AA-215F66962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0255" y="1209110"/>
                <a:ext cx="4049247" cy="6317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413" name="对象 13">
            <a:extLst>
              <a:ext uri="{FF2B5EF4-FFF2-40B4-BE49-F238E27FC236}">
                <a16:creationId xmlns:a16="http://schemas.microsoft.com/office/drawing/2014/main" id="{7DE3B49E-EAC4-3E47-8391-8971D98530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249202"/>
              </p:ext>
            </p:extLst>
          </p:nvPr>
        </p:nvGraphicFramePr>
        <p:xfrm>
          <a:off x="240255" y="2059413"/>
          <a:ext cx="3679825" cy="447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5" name="Equation" r:id="rId5" imgW="23552150" imgH="28670250" progId="Equation.DSMT4">
                  <p:embed/>
                </p:oleObj>
              </mc:Choice>
              <mc:Fallback>
                <p:oleObj name="Equation" r:id="rId5" imgW="23552150" imgH="28670250" progId="Equation.DSMT4">
                  <p:embed/>
                  <p:pic>
                    <p:nvPicPr>
                      <p:cNvPr id="17413" name="对象 13">
                        <a:extLst>
                          <a:ext uri="{FF2B5EF4-FFF2-40B4-BE49-F238E27FC236}">
                            <a16:creationId xmlns:a16="http://schemas.microsoft.com/office/drawing/2014/main" id="{7DE3B49E-EAC4-3E47-8391-8971D98530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255" y="2059413"/>
                        <a:ext cx="3679825" cy="44799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414" name="对象 13">
                <a:extLst>
                  <a:ext uri="{FF2B5EF4-FFF2-40B4-BE49-F238E27FC236}">
                    <a16:creationId xmlns:a16="http://schemas.microsoft.com/office/drawing/2014/main" id="{EE638AC7-568B-6949-931D-5658CC001AD9}"/>
                  </a:ext>
                </a:extLst>
              </p:cNvPr>
              <p:cNvSpPr txBox="1"/>
              <p:nvPr/>
            </p:nvSpPr>
            <p:spPr bwMode="auto">
              <a:xfrm>
                <a:off x="4164632" y="3429000"/>
                <a:ext cx="5064550" cy="24892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′=+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173</m:t>
                                    </m:r>
                                  </m:num>
                                  <m:den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320</m:t>
                                    </m:r>
                                  </m:den>
                                </m:f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414" name="对象 13">
                <a:extLst>
                  <a:ext uri="{FF2B5EF4-FFF2-40B4-BE49-F238E27FC236}">
                    <a16:creationId xmlns:a16="http://schemas.microsoft.com/office/drawing/2014/main" id="{EE638AC7-568B-6949-931D-5658CC001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64632" y="3429000"/>
                <a:ext cx="5064550" cy="2489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BBDFD3-EA3D-4480-8A01-E5749754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43</a:t>
            </a:fld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49D3531-92AE-445D-817B-D67E4B5B3554}"/>
                  </a:ext>
                </a:extLst>
              </p:cNvPr>
              <p:cNvSpPr/>
              <p:nvPr/>
            </p:nvSpPr>
            <p:spPr>
              <a:xfrm>
                <a:off x="3893735" y="189649"/>
                <a:ext cx="1356525" cy="5064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𝐽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49D3531-92AE-445D-817B-D67E4B5B3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735" y="189649"/>
                <a:ext cx="1356525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B72A488-B6E4-427F-868E-AF0AAF380DB0}"/>
                  </a:ext>
                </a:extLst>
              </p:cNvPr>
              <p:cNvSpPr/>
              <p:nvPr/>
            </p:nvSpPr>
            <p:spPr>
              <a:xfrm>
                <a:off x="113250" y="1086035"/>
                <a:ext cx="8917497" cy="51696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若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𝜔</m:t>
                    </m:r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𝑖</m:t>
                        </m:r>
                      </m:e>
                    </m:acc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,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易得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𝐽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𝑥𝑥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𝜔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𝐽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𝑥𝑦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𝜔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𝐽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𝑥𝑧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𝜔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𝐽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𝑥𝑥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𝜔</m:t>
                      </m:r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𝑥𝑦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𝜔</m:t>
                      </m:r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𝑥𝑧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𝜔</m:t>
                      </m:r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一般情况下，刚体的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角动量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𝐽</m:t>
                        </m:r>
                      </m:e>
                    </m:acc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与角速度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</m:acc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方向不一致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即便是非对角元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𝑥𝑦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𝑥𝑧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𝑦𝑧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，若角速度为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⟹</m:t>
                      </m:r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𝐽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𝑥𝑥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𝑧𝑧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一般情况下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𝑥𝑥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𝑦𝑦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𝑧𝑧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不相等，故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𝐽</m:t>
                        </m:r>
                      </m:e>
                    </m:acc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与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</m:acc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方向也不一致。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B72A488-B6E4-427F-868E-AF0AAF380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50" y="1086035"/>
                <a:ext cx="8917497" cy="5169685"/>
              </a:xfrm>
              <a:prstGeom prst="rect">
                <a:avLst/>
              </a:prstGeom>
              <a:blipFill>
                <a:blip r:embed="rId3"/>
                <a:stretch>
                  <a:fillRect l="-1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5619FE9-39FC-467F-B43A-23B1E50B3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90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F4D8844-C5F2-4C50-A0A2-D01BA7615E80}"/>
                  </a:ext>
                </a:extLst>
              </p:cNvPr>
              <p:cNvSpPr/>
              <p:nvPr/>
            </p:nvSpPr>
            <p:spPr>
              <a:xfrm>
                <a:off x="66906" y="40958"/>
                <a:ext cx="9077094" cy="65294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例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6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：边长为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𝑎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𝑏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𝑐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的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长方体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，绕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体对角线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的转动惯量为多少？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分析：刚体绕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e>
                    </m:acc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轴的转动惯量为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⋅</m:t>
                    </m:r>
                    <m:acc>
                      <m:accPr>
                        <m:chr m:val="̂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⋅</m:t>
                    </m:r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e>
                    </m:acc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长方体的转动惯量张量矩阵元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𝜌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d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nary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nary>
                        <m:nary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f>
                            <m:fPr>
                              <m:type m:val="lin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𝑎</m:t>
                              </m:r>
                            </m:num>
                            <m:den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type m:val="lin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𝑎</m:t>
                              </m:r>
                            </m:num>
                            <m:den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d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e>
                      </m:nary>
                      <m:nary>
                        <m:nary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f>
                            <m:fPr>
                              <m:type m:val="lin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𝑏</m:t>
                              </m:r>
                            </m:num>
                            <m:den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type m:val="lin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𝑏</m:t>
                              </m:r>
                            </m:num>
                            <m:den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d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e>
                      </m:nary>
                      <m:nary>
                        <m:nary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f>
                            <m:fPr>
                              <m:type m:val="lin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</m:num>
                            <m:den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type m:val="lin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</m:num>
                            <m:den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d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e>
                      </m:nary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12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𝜌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3</m:t>
                          </m:r>
                        </m:sup>
                      </m:s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𝑏𝑐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12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𝜌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d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nary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12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nary>
                        <m:naryPr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𝜌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d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nary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12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𝑐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𝑥𝑥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12</m:t>
                        </m:r>
                      </m:den>
                    </m:f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𝑚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𝑐</m:t>
                            </m:r>
                          </m:e>
                          <m:sup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   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𝑦𝑦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12</m:t>
                        </m:r>
                      </m:den>
                    </m:f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𝑚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𝑐</m:t>
                            </m:r>
                          </m:e>
                          <m:sup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   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𝑧𝑧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12</m:t>
                        </m:r>
                      </m:den>
                    </m:f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𝑚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(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𝑎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𝑏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)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𝑥𝑦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𝑦𝑧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𝑥𝑧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𝑚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12</m:t>
                          </m:r>
                        </m:den>
                      </m:f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F4D8844-C5F2-4C50-A0A2-D01BA7615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6" y="40958"/>
                <a:ext cx="9077094" cy="6529416"/>
              </a:xfrm>
              <a:prstGeom prst="rect">
                <a:avLst/>
              </a:prstGeom>
              <a:blipFill>
                <a:blip r:embed="rId2"/>
                <a:stretch>
                  <a:fillRect l="-1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5F09329D-FA49-4620-AA78-E22C4D9AB124}"/>
              </a:ext>
            </a:extLst>
          </p:cNvPr>
          <p:cNvGrpSpPr/>
          <p:nvPr/>
        </p:nvGrpSpPr>
        <p:grpSpPr>
          <a:xfrm>
            <a:off x="7456790" y="524996"/>
            <a:ext cx="1494263" cy="1636286"/>
            <a:chOff x="7263057" y="-101125"/>
            <a:chExt cx="1880943" cy="218268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C8E9E3A0-EB5C-4896-932D-BE2F5D8526D2}"/>
                </a:ext>
              </a:extLst>
            </p:cNvPr>
            <p:cNvGrpSpPr/>
            <p:nvPr/>
          </p:nvGrpSpPr>
          <p:grpSpPr>
            <a:xfrm>
              <a:off x="7263057" y="-101125"/>
              <a:ext cx="1880943" cy="2182685"/>
              <a:chOff x="7372178" y="1341100"/>
              <a:chExt cx="1880943" cy="2182685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CF16AE7-52F0-4F70-98D9-20592C8BBFE6}"/>
                  </a:ext>
                </a:extLst>
              </p:cNvPr>
              <p:cNvSpPr/>
              <p:nvPr/>
            </p:nvSpPr>
            <p:spPr>
              <a:xfrm>
                <a:off x="7372178" y="1449659"/>
                <a:ext cx="1880943" cy="20741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立方体 6">
                <a:extLst>
                  <a:ext uri="{FF2B5EF4-FFF2-40B4-BE49-F238E27FC236}">
                    <a16:creationId xmlns:a16="http://schemas.microsoft.com/office/drawing/2014/main" id="{89629833-2BB2-4AA8-BC51-F1FD17D05CE9}"/>
                  </a:ext>
                </a:extLst>
              </p:cNvPr>
              <p:cNvSpPr/>
              <p:nvPr/>
            </p:nvSpPr>
            <p:spPr>
              <a:xfrm>
                <a:off x="7687521" y="1984917"/>
                <a:ext cx="1107688" cy="988741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005F6792-D782-40A9-8EA1-7DAB0B877F2C}"/>
                  </a:ext>
                </a:extLst>
              </p:cNvPr>
              <p:cNvCxnSpPr/>
              <p:nvPr/>
            </p:nvCxnSpPr>
            <p:spPr>
              <a:xfrm>
                <a:off x="7932234" y="1977483"/>
                <a:ext cx="0" cy="73274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13FF20C-A06F-4819-841F-13CC819B0C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87521" y="2710228"/>
                <a:ext cx="244713" cy="24532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A62CBD01-2C61-4A99-8F4C-AB471E065E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2234" y="2717663"/>
                <a:ext cx="862975" cy="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A78D1009-1976-4FCB-BAAA-C3A8C8340314}"/>
                  </a:ext>
                </a:extLst>
              </p:cNvPr>
              <p:cNvCxnSpPr/>
              <p:nvPr/>
            </p:nvCxnSpPr>
            <p:spPr>
              <a:xfrm>
                <a:off x="8241365" y="2522508"/>
                <a:ext cx="801149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23774AFA-2546-42B7-A02E-883A4CDF5E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4468" y="1704159"/>
                <a:ext cx="0" cy="818349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04E3947C-AB74-40AF-BEC1-01D2A9C858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1" y="2522508"/>
                <a:ext cx="621365" cy="71380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03695297-C6C5-41DC-A964-9711C8B4776E}"/>
                      </a:ext>
                    </a:extLst>
                  </p:cNvPr>
                  <p:cNvSpPr txBox="1"/>
                  <p:nvPr/>
                </p:nvSpPr>
                <p:spPr>
                  <a:xfrm>
                    <a:off x="7588487" y="2964189"/>
                    <a:ext cx="42639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oMath>
                      </m:oMathPara>
                    </a14:m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1D9CB1DB-BCFD-4352-BBD2-88F07B9CE8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8487" y="2964189"/>
                    <a:ext cx="426399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96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570BAA27-A6E0-4D3F-A064-CC06EA586488}"/>
                      </a:ext>
                    </a:extLst>
                  </p:cNvPr>
                  <p:cNvSpPr txBox="1"/>
                  <p:nvPr/>
                </p:nvSpPr>
                <p:spPr>
                  <a:xfrm>
                    <a:off x="8826722" y="2479287"/>
                    <a:ext cx="42639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oMath>
                      </m:oMathPara>
                    </a14:m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B5F0214E-A140-4FEB-9C36-F7EC093921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6722" y="2479287"/>
                    <a:ext cx="42639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CF647349-4194-4BF3-BDDA-6988B55C34A6}"/>
                      </a:ext>
                    </a:extLst>
                  </p:cNvPr>
                  <p:cNvSpPr txBox="1"/>
                  <p:nvPr/>
                </p:nvSpPr>
                <p:spPr>
                  <a:xfrm>
                    <a:off x="7841174" y="1341100"/>
                    <a:ext cx="40793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oMath>
                      </m:oMathPara>
                    </a14:m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2D48D9F4-4A4D-4ECB-8839-32A44F40BD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41174" y="1341100"/>
                    <a:ext cx="407932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EFBDDD1D-51F5-45C8-BF11-E7BE647E1AA0}"/>
                      </a:ext>
                    </a:extLst>
                  </p:cNvPr>
                  <p:cNvSpPr txBox="1"/>
                  <p:nvPr/>
                </p:nvSpPr>
                <p:spPr>
                  <a:xfrm>
                    <a:off x="7372178" y="2337721"/>
                    <a:ext cx="43261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oMath>
                      </m:oMathPara>
                    </a14:m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7900B876-5D14-4293-9D4B-1A949CBB45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2178" y="2337721"/>
                    <a:ext cx="432619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440A8FF1-682B-4090-9ADB-6FE331AFF0A2}"/>
                    </a:ext>
                  </a:extLst>
                </p:cNvPr>
                <p:cNvSpPr txBox="1"/>
                <p:nvPr/>
              </p:nvSpPr>
              <p:spPr>
                <a:xfrm>
                  <a:off x="7950550" y="913599"/>
                  <a:ext cx="4326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A2AC6D65-EAAC-4DE4-A0C5-E1DE27B75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0550" y="913599"/>
                  <a:ext cx="43261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0719BE01-7C1A-4BBE-862A-35DFC427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124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F4D8844-C5F2-4C50-A0A2-D01BA7615E80}"/>
                  </a:ext>
                </a:extLst>
              </p:cNvPr>
              <p:cNvSpPr/>
              <p:nvPr/>
            </p:nvSpPr>
            <p:spPr>
              <a:xfrm>
                <a:off x="66906" y="40958"/>
                <a:ext cx="7324945" cy="31967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𝑚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12</m:t>
                          </m:r>
                        </m:den>
                      </m:f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体对角线的方向由顶点坐标决定，即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𝐴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𝑎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𝑏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𝑐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𝑘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⟹  </m:t>
                      </m:r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𝑛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𝑎</m:t>
                          </m:r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e>
                          </m:acc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𝑏</m:t>
                          </m:r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𝑗</m:t>
                              </m:r>
                            </m:e>
                          </m:acc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𝑐</m:t>
                          </m:r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𝑘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绕对角线的转动惯量为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F4D8844-C5F2-4C50-A0A2-D01BA7615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6" y="40958"/>
                <a:ext cx="7324945" cy="3196709"/>
              </a:xfrm>
              <a:prstGeom prst="rect">
                <a:avLst/>
              </a:prstGeom>
              <a:blipFill>
                <a:blip r:embed="rId2"/>
                <a:stretch>
                  <a:fillRect l="-1331" b="-3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5F09329D-FA49-4620-AA78-E22C4D9AB124}"/>
              </a:ext>
            </a:extLst>
          </p:cNvPr>
          <p:cNvGrpSpPr/>
          <p:nvPr/>
        </p:nvGrpSpPr>
        <p:grpSpPr>
          <a:xfrm>
            <a:off x="7456790" y="524996"/>
            <a:ext cx="1494263" cy="1636286"/>
            <a:chOff x="7263057" y="-101125"/>
            <a:chExt cx="1880943" cy="218268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C8E9E3A0-EB5C-4896-932D-BE2F5D8526D2}"/>
                </a:ext>
              </a:extLst>
            </p:cNvPr>
            <p:cNvGrpSpPr/>
            <p:nvPr/>
          </p:nvGrpSpPr>
          <p:grpSpPr>
            <a:xfrm>
              <a:off x="7263057" y="-101125"/>
              <a:ext cx="1880943" cy="2182685"/>
              <a:chOff x="7372178" y="1341100"/>
              <a:chExt cx="1880943" cy="2182685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CF16AE7-52F0-4F70-98D9-20592C8BBFE6}"/>
                  </a:ext>
                </a:extLst>
              </p:cNvPr>
              <p:cNvSpPr/>
              <p:nvPr/>
            </p:nvSpPr>
            <p:spPr>
              <a:xfrm>
                <a:off x="7372178" y="1449659"/>
                <a:ext cx="1880943" cy="20741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立方体 6">
                <a:extLst>
                  <a:ext uri="{FF2B5EF4-FFF2-40B4-BE49-F238E27FC236}">
                    <a16:creationId xmlns:a16="http://schemas.microsoft.com/office/drawing/2014/main" id="{89629833-2BB2-4AA8-BC51-F1FD17D05CE9}"/>
                  </a:ext>
                </a:extLst>
              </p:cNvPr>
              <p:cNvSpPr/>
              <p:nvPr/>
            </p:nvSpPr>
            <p:spPr>
              <a:xfrm>
                <a:off x="7687521" y="1984917"/>
                <a:ext cx="1107688" cy="988741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005F6792-D782-40A9-8EA1-7DAB0B877F2C}"/>
                  </a:ext>
                </a:extLst>
              </p:cNvPr>
              <p:cNvCxnSpPr/>
              <p:nvPr/>
            </p:nvCxnSpPr>
            <p:spPr>
              <a:xfrm>
                <a:off x="7932234" y="1977483"/>
                <a:ext cx="0" cy="73274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13FF20C-A06F-4819-841F-13CC819B0C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87521" y="2710228"/>
                <a:ext cx="244713" cy="24532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A62CBD01-2C61-4A99-8F4C-AB471E065E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2234" y="2717663"/>
                <a:ext cx="862975" cy="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A78D1009-1976-4FCB-BAAA-C3A8C8340314}"/>
                  </a:ext>
                </a:extLst>
              </p:cNvPr>
              <p:cNvCxnSpPr/>
              <p:nvPr/>
            </p:nvCxnSpPr>
            <p:spPr>
              <a:xfrm>
                <a:off x="8241365" y="2522508"/>
                <a:ext cx="801149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23774AFA-2546-42B7-A02E-883A4CDF5E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4468" y="1704159"/>
                <a:ext cx="0" cy="818349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04E3947C-AB74-40AF-BEC1-01D2A9C858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1" y="2522508"/>
                <a:ext cx="621365" cy="71380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03695297-C6C5-41DC-A964-9711C8B4776E}"/>
                      </a:ext>
                    </a:extLst>
                  </p:cNvPr>
                  <p:cNvSpPr txBox="1"/>
                  <p:nvPr/>
                </p:nvSpPr>
                <p:spPr>
                  <a:xfrm>
                    <a:off x="7588487" y="2964189"/>
                    <a:ext cx="42639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oMath>
                      </m:oMathPara>
                    </a14:m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1D9CB1DB-BCFD-4352-BBD2-88F07B9CE8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8487" y="2964189"/>
                    <a:ext cx="426399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96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570BAA27-A6E0-4D3F-A064-CC06EA586488}"/>
                      </a:ext>
                    </a:extLst>
                  </p:cNvPr>
                  <p:cNvSpPr txBox="1"/>
                  <p:nvPr/>
                </p:nvSpPr>
                <p:spPr>
                  <a:xfrm>
                    <a:off x="8826722" y="2479287"/>
                    <a:ext cx="42639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oMath>
                      </m:oMathPara>
                    </a14:m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B5F0214E-A140-4FEB-9C36-F7EC093921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6722" y="2479287"/>
                    <a:ext cx="42639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CF647349-4194-4BF3-BDDA-6988B55C34A6}"/>
                      </a:ext>
                    </a:extLst>
                  </p:cNvPr>
                  <p:cNvSpPr txBox="1"/>
                  <p:nvPr/>
                </p:nvSpPr>
                <p:spPr>
                  <a:xfrm>
                    <a:off x="7841174" y="1341100"/>
                    <a:ext cx="40793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oMath>
                      </m:oMathPara>
                    </a14:m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2D48D9F4-4A4D-4ECB-8839-32A44F40BD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41174" y="1341100"/>
                    <a:ext cx="407932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EFBDDD1D-51F5-45C8-BF11-E7BE647E1AA0}"/>
                      </a:ext>
                    </a:extLst>
                  </p:cNvPr>
                  <p:cNvSpPr txBox="1"/>
                  <p:nvPr/>
                </p:nvSpPr>
                <p:spPr>
                  <a:xfrm>
                    <a:off x="7372178" y="2337721"/>
                    <a:ext cx="43261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oMath>
                      </m:oMathPara>
                    </a14:m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7900B876-5D14-4293-9D4B-1A949CBB45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2178" y="2337721"/>
                    <a:ext cx="432619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440A8FF1-682B-4090-9ADB-6FE331AFF0A2}"/>
                    </a:ext>
                  </a:extLst>
                </p:cNvPr>
                <p:cNvSpPr txBox="1"/>
                <p:nvPr/>
              </p:nvSpPr>
              <p:spPr>
                <a:xfrm>
                  <a:off x="7950550" y="913599"/>
                  <a:ext cx="4326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A2AC6D65-EAAC-4DE4-A0C5-E1DE27B75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0550" y="913599"/>
                  <a:ext cx="43261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966A980-0DCA-4471-8E54-792732D92963}"/>
                  </a:ext>
                </a:extLst>
              </p:cNvPr>
              <p:cNvSpPr/>
              <p:nvPr/>
            </p:nvSpPr>
            <p:spPr>
              <a:xfrm>
                <a:off x="66906" y="3258689"/>
                <a:ext cx="8967831" cy="34585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⋅</m:t>
                    </m:r>
                    <m:acc>
                      <m:accPr>
                        <m:chr m:val="̂"/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⋅</m:t>
                    </m:r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e>
                    </m:acc>
                  </m:oMath>
                </a14:m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𝑥𝑥</m:t>
                        </m:r>
                      </m:sub>
                    </m:sSub>
                    <m:sSubSup>
                      <m:sSubSup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</m:sub>
                      <m:sup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p>
                    </m:sSubSup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𝑦𝑦</m:t>
                        </m:r>
                      </m:sub>
                    </m:sSub>
                    <m:sSubSup>
                      <m:sSubSup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</m:t>
                        </m:r>
                      </m:sub>
                      <m:sup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p>
                    </m:sSubSup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𝑧𝑧</m:t>
                        </m:r>
                      </m:sub>
                    </m:sSub>
                    <m:sSubSup>
                      <m:sSubSup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sub>
                      <m:sup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p>
                    </m:sSubSup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+2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𝑥𝑦</m:t>
                        </m:r>
                      </m:sub>
                    </m:sSub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+2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𝑦𝑧</m:t>
                        </m:r>
                      </m:sub>
                    </m:sSub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+2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𝑥𝑧</m:t>
                        </m:r>
                      </m:sub>
                    </m:sSub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𝑚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𝑎</m:t>
                            </m:r>
                          </m:e>
                          <m:sup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+</m:t>
                        </m:r>
                        <m:d>
                          <m:d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+</m:t>
                        </m:r>
                        <m:d>
                          <m:d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𝑐</m:t>
                            </m:r>
                          </m:e>
                          <m:sup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𝑚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6</m:t>
                          </m:r>
                        </m:den>
                      </m:f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𝑏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𝑏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𝑏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966A980-0DCA-4471-8E54-792732D92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6" y="3258689"/>
                <a:ext cx="8967831" cy="3458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2F52052-D50F-49F9-A93B-3D04FAA9DDBB}"/>
              </a:ext>
            </a:extLst>
          </p:cNvPr>
          <p:cNvCxnSpPr/>
          <p:nvPr/>
        </p:nvCxnSpPr>
        <p:spPr>
          <a:xfrm>
            <a:off x="3531253" y="4244829"/>
            <a:ext cx="46726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225DAF5F-5A84-4FC5-B587-E9666FA5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786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330BD12-663F-498A-AF8D-229B4D170B78}"/>
                  </a:ext>
                </a:extLst>
              </p:cNvPr>
              <p:cNvSpPr/>
              <p:nvPr/>
            </p:nvSpPr>
            <p:spPr>
              <a:xfrm>
                <a:off x="60110" y="8954"/>
                <a:ext cx="9173100" cy="69307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有限个质点组成的刚体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𝑖𝑗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𝑛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例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3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：三质点组成的等边三角形，质点坐标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𝑛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)</m:t>
                    </m:r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𝑥𝑥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)</m:t>
                          </m:r>
                        </m:e>
                      </m:nary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3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𝑦𝑦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)</m:t>
                          </m:r>
                        </m:e>
                      </m:nary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5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𝑧𝑧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)</m:t>
                          </m:r>
                        </m:e>
                      </m:nary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ad>
                                        <m:radPr>
                                          <m:degHide m:val="on"/>
                                          <m:ctrlP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3</m:t>
                                          </m:r>
                                        </m:e>
                                      </m:rad>
                                    </m:num>
                                    <m:den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2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=0⟹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𝑥𝑧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𝑦𝑧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𝑥𝑦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𝑎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𝑎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330BD12-663F-498A-AF8D-229B4D170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0" y="8954"/>
                <a:ext cx="9173100" cy="6930743"/>
              </a:xfrm>
              <a:prstGeom prst="rect">
                <a:avLst/>
              </a:prstGeom>
              <a:blipFill>
                <a:blip r:embed="rId2"/>
                <a:stretch>
                  <a:fillRect l="-1063" t="-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1288A765-4DE9-46C5-9BF8-80E2A30BCAB8}"/>
              </a:ext>
            </a:extLst>
          </p:cNvPr>
          <p:cNvGrpSpPr/>
          <p:nvPr/>
        </p:nvGrpSpPr>
        <p:grpSpPr>
          <a:xfrm>
            <a:off x="7220135" y="-68508"/>
            <a:ext cx="1914425" cy="2155849"/>
            <a:chOff x="7229575" y="347804"/>
            <a:chExt cx="1914425" cy="215584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E3E9A84-EF29-4DB9-B251-FAB5088B2EBD}"/>
                </a:ext>
              </a:extLst>
            </p:cNvPr>
            <p:cNvSpPr/>
            <p:nvPr/>
          </p:nvSpPr>
          <p:spPr>
            <a:xfrm>
              <a:off x="7263057" y="429527"/>
              <a:ext cx="1880943" cy="20741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62DC2CE-1E40-47F2-812F-C5DBC539BD87}"/>
                </a:ext>
              </a:extLst>
            </p:cNvPr>
            <p:cNvCxnSpPr/>
            <p:nvPr/>
          </p:nvCxnSpPr>
          <p:spPr>
            <a:xfrm>
              <a:off x="7823113" y="972220"/>
              <a:ext cx="0" cy="73274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142008CB-D87D-44A0-A9E8-21C318953717}"/>
                </a:ext>
              </a:extLst>
            </p:cNvPr>
            <p:cNvCxnSpPr>
              <a:cxnSpLocks/>
            </p:cNvCxnSpPr>
            <p:nvPr/>
          </p:nvCxnSpPr>
          <p:spPr>
            <a:xfrm>
              <a:off x="7822845" y="1721821"/>
              <a:ext cx="103624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077FDADC-EF43-4E39-BA0B-EB41828FA1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2462" y="784766"/>
              <a:ext cx="0" cy="944035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39E52F4C-316C-4F90-8EF3-4E3F774C7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65200" y="1733921"/>
              <a:ext cx="457262" cy="449565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C2EBE263-6E2B-4AA7-AB82-B2A9B8150260}"/>
                    </a:ext>
                  </a:extLst>
                </p:cNvPr>
                <p:cNvSpPr txBox="1"/>
                <p:nvPr/>
              </p:nvSpPr>
              <p:spPr>
                <a:xfrm>
                  <a:off x="7229575" y="2041988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C2EBE263-6E2B-4AA7-AB82-B2A9B81502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9575" y="2041988"/>
                  <a:ext cx="407932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5112CFCF-6568-4B6D-90E6-B24F8DE4C003}"/>
                    </a:ext>
                  </a:extLst>
                </p:cNvPr>
                <p:cNvSpPr txBox="1"/>
                <p:nvPr/>
              </p:nvSpPr>
              <p:spPr>
                <a:xfrm>
                  <a:off x="8717601" y="1474024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5112CFCF-6568-4B6D-90E6-B24F8DE4C0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601" y="1474024"/>
                  <a:ext cx="42639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481C104A-9124-4B79-83A4-1780EBB54038}"/>
                    </a:ext>
                  </a:extLst>
                </p:cNvPr>
                <p:cNvSpPr txBox="1"/>
                <p:nvPr/>
              </p:nvSpPr>
              <p:spPr>
                <a:xfrm>
                  <a:off x="7655974" y="347804"/>
                  <a:ext cx="4303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481C104A-9124-4B79-83A4-1780EBB54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5974" y="347804"/>
                  <a:ext cx="430374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BEA74869-AAAA-483A-AC35-E44DA7B4D89F}"/>
                    </a:ext>
                  </a:extLst>
                </p:cNvPr>
                <p:cNvSpPr txBox="1"/>
                <p:nvPr/>
              </p:nvSpPr>
              <p:spPr>
                <a:xfrm>
                  <a:off x="7656550" y="1580323"/>
                  <a:ext cx="4326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BEA74869-AAAA-483A-AC35-E44DA7B4D8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550" y="1580323"/>
                  <a:ext cx="432619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460A4CB6-8498-43F2-9DA7-2664B486FF4C}"/>
                </a:ext>
              </a:extLst>
            </p:cNvPr>
            <p:cNvSpPr/>
            <p:nvPr/>
          </p:nvSpPr>
          <p:spPr>
            <a:xfrm>
              <a:off x="7830444" y="982099"/>
              <a:ext cx="794598" cy="732743"/>
            </a:xfrm>
            <a:prstGeom prst="triangle">
              <a:avLst>
                <a:gd name="adj" fmla="val 50936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5CB8F4CC-2A9F-4F7F-A556-471F58603D5B}"/>
                </a:ext>
              </a:extLst>
            </p:cNvPr>
            <p:cNvSpPr/>
            <p:nvPr/>
          </p:nvSpPr>
          <p:spPr>
            <a:xfrm>
              <a:off x="8173743" y="93255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45CA29A-DA33-438C-8A67-412AB609425E}"/>
                </a:ext>
              </a:extLst>
            </p:cNvPr>
            <p:cNvSpPr/>
            <p:nvPr/>
          </p:nvSpPr>
          <p:spPr>
            <a:xfrm>
              <a:off x="8550433" y="1655987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BD65128-0A63-483C-A9EC-84E5981B8C5B}"/>
                </a:ext>
              </a:extLst>
            </p:cNvPr>
            <p:cNvSpPr/>
            <p:nvPr/>
          </p:nvSpPr>
          <p:spPr>
            <a:xfrm>
              <a:off x="7795401" y="165445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06CA6682-B54B-456A-87CD-BB7F52B78992}"/>
                  </a:ext>
                </a:extLst>
              </p:cNvPr>
              <p:cNvSpPr/>
              <p:nvPr/>
            </p:nvSpPr>
            <p:spPr>
              <a:xfrm>
                <a:off x="3939704" y="17649"/>
                <a:ext cx="3105787" cy="6603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𝑖𝑗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𝜌</m:t>
                          </m:r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d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3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06CA6682-B54B-456A-87CD-BB7F52B789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704" y="17649"/>
                <a:ext cx="3105787" cy="6603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EB1431-AF9C-4900-8754-F943AB003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606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7CB5008-D24F-4CE1-BA87-F3D7343469B0}"/>
                  </a:ext>
                </a:extLst>
              </p:cNvPr>
              <p:cNvSpPr/>
              <p:nvPr/>
            </p:nvSpPr>
            <p:spPr>
              <a:xfrm>
                <a:off x="81777" y="755756"/>
                <a:ext cx="9010184" cy="60394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例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4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：正方体的转动动能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(a)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基点为质心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𝑥𝑥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𝑦𝑦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𝑧𝑧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6</m:t>
                        </m:r>
                      </m:den>
                    </m:f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𝑚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𝑎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𝑥𝑦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𝑦𝑧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𝑥𝑧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   若角速度为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𝑖</m:t>
                            </m:r>
                          </m:e>
                        </m:acc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𝑗</m:t>
                            </m:r>
                          </m:e>
                        </m:acc>
                      </m:e>
                    </m:d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，则动能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𝐴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12</m:t>
                        </m:r>
                      </m:den>
                    </m:f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𝑚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𝑎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；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(b)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基点为顶点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𝑥𝑥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𝑦𝑦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𝑧𝑧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3</m:t>
                        </m:r>
                      </m:den>
                    </m:f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𝑚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𝑎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  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𝑥𝑦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𝑦𝑧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𝑥𝑧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4</m:t>
                        </m:r>
                      </m:den>
                    </m:f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𝑚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𝑎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  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若角速度为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𝑖</m:t>
                            </m:r>
                          </m:e>
                        </m:acc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𝑗</m:t>
                            </m:r>
                          </m:e>
                        </m:acc>
                      </m:e>
                    </m:d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，则动能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𝐵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7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24</m:t>
                        </m:r>
                      </m:den>
                    </m:f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𝑚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𝑎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  <m:r>
                          <m:rPr>
                            <m:lit/>
                          </m:r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  质心速度为</a:t>
                </a:r>
                <a14:m>
                  <m:oMath xmlns:m="http://schemas.openxmlformats.org/officeDocument/2006/math">
                    <m:r>
                      <a:rPr kumimoji="0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×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𝑖</m:t>
                            </m:r>
                          </m:e>
                        </m:acc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𝑗</m:t>
                            </m:r>
                          </m:e>
                        </m:acc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×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𝑎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𝑖</m:t>
                            </m:r>
                          </m:e>
                        </m:acc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𝑗</m:t>
                            </m:r>
                          </m:e>
                        </m:acc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黑体" panose="02010609060101010101" pitchFamily="49" charset="-122"/>
                    <a:cs typeface="+mn-cs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𝑎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𝑖</m:t>
                            </m:r>
                          </m:e>
                        </m:acc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𝑗</m:t>
                            </m:r>
                          </m:e>
                        </m:acc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⟹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𝑎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，质心动能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𝑚</m:t>
                    </m:r>
                    <m:sSubSup>
                      <m:sSubSup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𝑐</m:t>
                        </m:r>
                      </m:sub>
                      <m:sup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p>
                    </m:sSubSup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8</m:t>
                        </m:r>
                      </m:den>
                    </m:f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𝑚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𝑎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易见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𝐵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（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满足柯尼希定理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）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7CB5008-D24F-4CE1-BA87-F3D7343469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7" y="755756"/>
                <a:ext cx="9010184" cy="6039410"/>
              </a:xfrm>
              <a:prstGeom prst="rect">
                <a:avLst/>
              </a:prstGeom>
              <a:blipFill>
                <a:blip r:embed="rId2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79937E8A-BA8F-4AD3-9F78-4E5FAD7E5FEC}"/>
              </a:ext>
            </a:extLst>
          </p:cNvPr>
          <p:cNvGrpSpPr/>
          <p:nvPr/>
        </p:nvGrpSpPr>
        <p:grpSpPr>
          <a:xfrm>
            <a:off x="5471532" y="-66906"/>
            <a:ext cx="1494263" cy="1636286"/>
            <a:chOff x="7263057" y="-101125"/>
            <a:chExt cx="1880943" cy="218268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77A58FB-977C-484E-9C88-A0BFCDE654A2}"/>
                </a:ext>
              </a:extLst>
            </p:cNvPr>
            <p:cNvGrpSpPr/>
            <p:nvPr/>
          </p:nvGrpSpPr>
          <p:grpSpPr>
            <a:xfrm>
              <a:off x="7263057" y="-101125"/>
              <a:ext cx="1880943" cy="2182685"/>
              <a:chOff x="7372178" y="1341100"/>
              <a:chExt cx="1880943" cy="2182685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45289F3-6715-4777-8605-E2EB158C8329}"/>
                  </a:ext>
                </a:extLst>
              </p:cNvPr>
              <p:cNvSpPr/>
              <p:nvPr/>
            </p:nvSpPr>
            <p:spPr>
              <a:xfrm>
                <a:off x="7372178" y="1449659"/>
                <a:ext cx="1880943" cy="20741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" name="立方体 7">
                <a:extLst>
                  <a:ext uri="{FF2B5EF4-FFF2-40B4-BE49-F238E27FC236}">
                    <a16:creationId xmlns:a16="http://schemas.microsoft.com/office/drawing/2014/main" id="{C6777491-DD8E-4CDE-B77E-3400FEAD0706}"/>
                  </a:ext>
                </a:extLst>
              </p:cNvPr>
              <p:cNvSpPr/>
              <p:nvPr/>
            </p:nvSpPr>
            <p:spPr>
              <a:xfrm>
                <a:off x="7687521" y="1984917"/>
                <a:ext cx="1107688" cy="988741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46BDA66F-7F09-4011-B0A4-0733D6DCDB26}"/>
                  </a:ext>
                </a:extLst>
              </p:cNvPr>
              <p:cNvCxnSpPr/>
              <p:nvPr/>
            </p:nvCxnSpPr>
            <p:spPr>
              <a:xfrm>
                <a:off x="7932234" y="1977483"/>
                <a:ext cx="0" cy="73274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809BDD52-0B70-4203-B4ED-B4BF2651C1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87521" y="2710228"/>
                <a:ext cx="244713" cy="24532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666B3185-B3C0-4817-A254-CD706DA12E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2234" y="2717663"/>
                <a:ext cx="862975" cy="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7E735D88-CCD4-43E1-94CE-78460963677B}"/>
                  </a:ext>
                </a:extLst>
              </p:cNvPr>
              <p:cNvCxnSpPr/>
              <p:nvPr/>
            </p:nvCxnSpPr>
            <p:spPr>
              <a:xfrm>
                <a:off x="8241365" y="2522508"/>
                <a:ext cx="801149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BF1B6EAF-F279-40F7-AC05-486669C07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4468" y="1704159"/>
                <a:ext cx="0" cy="818349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CF13F264-0605-402F-A8E3-DBBC799CA1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1" y="2522508"/>
                <a:ext cx="621365" cy="71380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1D9CB1DB-BCFD-4352-BBD2-88F07B9CE8E9}"/>
                      </a:ext>
                    </a:extLst>
                  </p:cNvPr>
                  <p:cNvSpPr txBox="1"/>
                  <p:nvPr/>
                </p:nvSpPr>
                <p:spPr>
                  <a:xfrm>
                    <a:off x="7588487" y="2964189"/>
                    <a:ext cx="42639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oMath>
                      </m:oMathPara>
                    </a14:m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1D9CB1DB-BCFD-4352-BBD2-88F07B9CE8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8487" y="2964189"/>
                    <a:ext cx="426399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96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BA30B5D1-F92A-44E6-AB70-1CBDA44C764E}"/>
                      </a:ext>
                    </a:extLst>
                  </p:cNvPr>
                  <p:cNvSpPr txBox="1"/>
                  <p:nvPr/>
                </p:nvSpPr>
                <p:spPr>
                  <a:xfrm>
                    <a:off x="8826722" y="2479287"/>
                    <a:ext cx="42639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oMath>
                      </m:oMathPara>
                    </a14:m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B5F0214E-A140-4FEB-9C36-F7EC093921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6722" y="2479287"/>
                    <a:ext cx="42639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A3140564-4A80-4BA9-85F0-6DD3E46BD91F}"/>
                      </a:ext>
                    </a:extLst>
                  </p:cNvPr>
                  <p:cNvSpPr txBox="1"/>
                  <p:nvPr/>
                </p:nvSpPr>
                <p:spPr>
                  <a:xfrm>
                    <a:off x="7841174" y="1341100"/>
                    <a:ext cx="40793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oMath>
                      </m:oMathPara>
                    </a14:m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2D48D9F4-4A4D-4ECB-8839-32A44F40BD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41174" y="1341100"/>
                    <a:ext cx="407932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DD06E5E5-2E9F-4134-BF19-66437CA0F9DA}"/>
                      </a:ext>
                    </a:extLst>
                  </p:cNvPr>
                  <p:cNvSpPr txBox="1"/>
                  <p:nvPr/>
                </p:nvSpPr>
                <p:spPr>
                  <a:xfrm>
                    <a:off x="7372178" y="2337721"/>
                    <a:ext cx="43261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oMath>
                      </m:oMathPara>
                    </a14:m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7900B876-5D14-4293-9D4B-1A949CBB45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2178" y="2337721"/>
                    <a:ext cx="432619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6A6FACE-A41C-47EB-968C-12D2E74E5D59}"/>
                    </a:ext>
                  </a:extLst>
                </p:cNvPr>
                <p:cNvSpPr txBox="1"/>
                <p:nvPr/>
              </p:nvSpPr>
              <p:spPr>
                <a:xfrm>
                  <a:off x="7950550" y="913599"/>
                  <a:ext cx="4326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A2AC6D65-EAAC-4DE4-A0C5-E1DE27B75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0550" y="913599"/>
                  <a:ext cx="43261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E286AD1-F695-469C-B24B-85E1770A554D}"/>
              </a:ext>
            </a:extLst>
          </p:cNvPr>
          <p:cNvGrpSpPr/>
          <p:nvPr/>
        </p:nvGrpSpPr>
        <p:grpSpPr>
          <a:xfrm>
            <a:off x="7392277" y="-63921"/>
            <a:ext cx="1584919" cy="1633301"/>
            <a:chOff x="7263057" y="-89158"/>
            <a:chExt cx="1880943" cy="2170718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C386AB1-2E58-4808-980E-545B1CF03916}"/>
                </a:ext>
              </a:extLst>
            </p:cNvPr>
            <p:cNvSpPr/>
            <p:nvPr/>
          </p:nvSpPr>
          <p:spPr>
            <a:xfrm>
              <a:off x="7263057" y="7434"/>
              <a:ext cx="1880943" cy="20741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立方体 20">
              <a:extLst>
                <a:ext uri="{FF2B5EF4-FFF2-40B4-BE49-F238E27FC236}">
                  <a16:creationId xmlns:a16="http://schemas.microsoft.com/office/drawing/2014/main" id="{0CC68570-37B0-4FEC-ACA3-E1143B38DA18}"/>
                </a:ext>
              </a:extLst>
            </p:cNvPr>
            <p:cNvSpPr/>
            <p:nvPr/>
          </p:nvSpPr>
          <p:spPr>
            <a:xfrm>
              <a:off x="7578400" y="542692"/>
              <a:ext cx="1107688" cy="988741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2226DB9-7B5A-49B9-9ECC-1E4823DCEF26}"/>
                </a:ext>
              </a:extLst>
            </p:cNvPr>
            <p:cNvCxnSpPr/>
            <p:nvPr/>
          </p:nvCxnSpPr>
          <p:spPr>
            <a:xfrm>
              <a:off x="7823113" y="535258"/>
              <a:ext cx="0" cy="73274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64AA1758-1DE4-4010-B322-35349FBA45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8400" y="1268003"/>
              <a:ext cx="244713" cy="24532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C27B507-86C7-4A48-BBFA-665AC5C8B5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3113" y="1275438"/>
              <a:ext cx="862975" cy="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C32FDC94-0223-4B3E-B3C5-2CE10281FD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2953" y="1267894"/>
              <a:ext cx="1036247" cy="9876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9E6CF9FC-463E-46DD-B5A8-259C28CD56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2462" y="347804"/>
              <a:ext cx="0" cy="944035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BCE154B3-46CE-4846-8C30-A23C8BFD8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60929" y="1281704"/>
              <a:ext cx="457262" cy="449565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1C796598-A64E-4B66-97C0-7116E7292144}"/>
                    </a:ext>
                  </a:extLst>
                </p:cNvPr>
                <p:cNvSpPr txBox="1"/>
                <p:nvPr/>
              </p:nvSpPr>
              <p:spPr>
                <a:xfrm>
                  <a:off x="7280610" y="1498139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1C796598-A64E-4B66-97C0-7116E72921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0610" y="1498139"/>
                  <a:ext cx="426399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75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F2009681-33F0-4629-B5E9-07FD0EB8F563}"/>
                    </a:ext>
                  </a:extLst>
                </p:cNvPr>
                <p:cNvSpPr txBox="1"/>
                <p:nvPr/>
              </p:nvSpPr>
              <p:spPr>
                <a:xfrm>
                  <a:off x="8717601" y="1037062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8D39657-B81C-45B8-A635-536E930F0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601" y="1037062"/>
                  <a:ext cx="426399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D55C71AD-5C6E-4EE0-829D-E322C3FAC682}"/>
                    </a:ext>
                  </a:extLst>
                </p:cNvPr>
                <p:cNvSpPr txBox="1"/>
                <p:nvPr/>
              </p:nvSpPr>
              <p:spPr>
                <a:xfrm>
                  <a:off x="7655974" y="-89158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11469C99-2B53-4A63-9B0D-0F29216B1E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5974" y="-89158"/>
                  <a:ext cx="407932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8EF7CC04-21B4-42FC-9161-744D1F040DF6}"/>
                    </a:ext>
                  </a:extLst>
                </p:cNvPr>
                <p:cNvSpPr txBox="1"/>
                <p:nvPr/>
              </p:nvSpPr>
              <p:spPr>
                <a:xfrm>
                  <a:off x="7263057" y="895496"/>
                  <a:ext cx="4326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470A774B-B314-4A56-BB17-6A4C02AEB1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3057" y="895496"/>
                  <a:ext cx="432619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9E81CFE-C6CA-4F10-B0B7-D7CCC3A5C6FC}"/>
                    </a:ext>
                  </a:extLst>
                </p:cNvPr>
                <p:cNvSpPr txBox="1"/>
                <p:nvPr/>
              </p:nvSpPr>
              <p:spPr>
                <a:xfrm>
                  <a:off x="7655974" y="1115255"/>
                  <a:ext cx="4326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4345F0D4-1BC2-4C6C-9947-AC72156E6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5974" y="1115255"/>
                  <a:ext cx="432619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AE8D071-1508-4548-9052-310F97B78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8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37B50FC-B840-48EC-A953-7963A98F5D5F}"/>
                  </a:ext>
                </a:extLst>
              </p:cNvPr>
              <p:cNvSpPr/>
              <p:nvPr/>
            </p:nvSpPr>
            <p:spPr>
              <a:xfrm>
                <a:off x="133816" y="1807074"/>
                <a:ext cx="9010184" cy="48908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根据上一章知识，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𝑡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时刻陀螺的角速度为 </a:t>
                </a:r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Ω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Ω</m:t>
                          </m:r>
                          <m:func>
                            <m:func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利用柱系面元，易得转动惯量张量矩阵元形式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𝑥𝑥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𝑦𝑦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𝜎</m:t>
                          </m:r>
                          <m:d>
                            <m:d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d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𝑆</m:t>
                          </m:r>
                        </m:e>
                      </m:nary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𝜎</m:t>
                      </m:r>
                      <m:nary>
                        <m:nary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𝜋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d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𝜑</m:t>
                          </m:r>
                        </m:e>
                      </m:nary>
                      <m:nary>
                        <m:nary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𝑎</m:t>
                          </m:r>
                        </m:sup>
                        <m:e>
                          <m:d>
                            <m:d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CN" sz="20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kumimoji="0" lang="en-US" altLang="zh-CN" sz="20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𝜑</m:t>
                                  </m:r>
                                </m:e>
                              </m:func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d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nary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4</m:t>
                              </m:r>
                            </m:den>
                          </m:f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𝑧𝑧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𝜎</m:t>
                          </m:r>
                          <m:d>
                            <m:d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d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𝑆</m:t>
                          </m:r>
                        </m:e>
                      </m:nary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𝜎</m:t>
                      </m:r>
                      <m:nary>
                        <m:nary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𝜋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d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𝜑</m:t>
                          </m:r>
                        </m:e>
                      </m:nary>
                      <m:nary>
                        <m:nary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𝑎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d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nary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𝑥𝑦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𝑦𝑧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𝑥𝑧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𝑇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</m:acc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4</m:t>
                              </m:r>
                            </m:den>
                          </m:f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Ω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sin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Ω</m:t>
                              </m:r>
                              <m:func>
                                <m:func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CN" sz="20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0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0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𝜔</m:t>
                              </m:r>
                            </m:e>
                          </m:d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=…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37B50FC-B840-48EC-A953-7963A98F5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16" y="1807074"/>
                <a:ext cx="9010184" cy="4890826"/>
              </a:xfrm>
              <a:prstGeom prst="rect">
                <a:avLst/>
              </a:prstGeom>
              <a:blipFill>
                <a:blip r:embed="rId2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A4484A5-79E2-40CE-88D0-F5C1BE943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79" y="-77129"/>
            <a:ext cx="2039744" cy="20397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A73B303-6943-4B4C-93A2-0168EA29DC45}"/>
                  </a:ext>
                </a:extLst>
              </p:cNvPr>
              <p:cNvSpPr/>
              <p:nvPr/>
            </p:nvSpPr>
            <p:spPr>
              <a:xfrm>
                <a:off x="66907" y="125780"/>
                <a:ext cx="6802243" cy="16812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例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5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：陀螺的转动动能：假定陀螺为无质量杆上固定的半径为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𝑎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的圆盘，盘心与基点距离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h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,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章动角为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，自转和进动的角速度为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𝜔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Ω</m:t>
                    </m:r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A73B303-6943-4B4C-93A2-0168EA29DC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7" y="125780"/>
                <a:ext cx="6802243" cy="1681294"/>
              </a:xfrm>
              <a:prstGeom prst="rect">
                <a:avLst/>
              </a:prstGeom>
              <a:blipFill>
                <a:blip r:embed="rId4"/>
                <a:stretch>
                  <a:fillRect l="-1434" r="-1075" b="-6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747CB1-3AFA-4C58-8E03-0A1E53A9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541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91818B3-0BAE-4B3F-A821-9E5B64168162}"/>
                  </a:ext>
                </a:extLst>
              </p:cNvPr>
              <p:cNvSpPr/>
              <p:nvPr/>
            </p:nvSpPr>
            <p:spPr>
              <a:xfrm>
                <a:off x="276837" y="117141"/>
                <a:ext cx="8640659" cy="61271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𝑥𝑥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𝑥𝑦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𝑥𝑧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</m:t>
                      </m:r>
                    </m:oMath>
                  </m:oMathPara>
                </a14:m>
                <a:endParaRPr lang="en-US" altLang="zh-CN" sz="2400" b="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𝑦𝑥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𝑦𝑦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𝑦𝑧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𝑧𝑥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𝑧𝑦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𝑧𝑧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矩阵形式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矢量形式</a:t>
                </a:r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以上两式即为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刚体角动量的表达式</a:t>
                </a:r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注意！！！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𝑰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𝒙𝒚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=−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𝑰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𝒙𝒚</m:t>
                        </m:r>
                      </m:sub>
                    </m:sSub>
                  </m:oMath>
                </a14:m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91818B3-0BAE-4B3F-A821-9E5B641681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37" y="117141"/>
                <a:ext cx="8640659" cy="6127127"/>
              </a:xfrm>
              <a:prstGeom prst="rect">
                <a:avLst/>
              </a:prstGeom>
              <a:blipFill>
                <a:blip r:embed="rId2"/>
                <a:stretch>
                  <a:fillRect l="-1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62927DB6-286B-45CB-BAB0-16C22F5E11B7}"/>
              </a:ext>
            </a:extLst>
          </p:cNvPr>
          <p:cNvGrpSpPr/>
          <p:nvPr/>
        </p:nvGrpSpPr>
        <p:grpSpPr>
          <a:xfrm>
            <a:off x="114148" y="174230"/>
            <a:ext cx="2161301" cy="1796284"/>
            <a:chOff x="6596723" y="-48794"/>
            <a:chExt cx="2161301" cy="1796284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1B26A811-936E-48F1-911C-5CBD3F2245A2}"/>
                </a:ext>
              </a:extLst>
            </p:cNvPr>
            <p:cNvSpPr/>
            <p:nvPr/>
          </p:nvSpPr>
          <p:spPr>
            <a:xfrm rot="10800000">
              <a:off x="6596723" y="406397"/>
              <a:ext cx="2161301" cy="1237170"/>
            </a:xfrm>
            <a:custGeom>
              <a:avLst/>
              <a:gdLst>
                <a:gd name="connsiteX0" fmla="*/ 7471 w 2161301"/>
                <a:gd name="connsiteY0" fmla="*/ 923073 h 1237170"/>
                <a:gd name="connsiteX1" fmla="*/ 765753 w 2161301"/>
                <a:gd name="connsiteY1" fmla="*/ 737219 h 1237170"/>
                <a:gd name="connsiteX2" fmla="*/ 1070553 w 2161301"/>
                <a:gd name="connsiteY2" fmla="*/ 1238 h 1237170"/>
                <a:gd name="connsiteX3" fmla="*/ 2155939 w 2161301"/>
                <a:gd name="connsiteY3" fmla="*/ 573668 h 1237170"/>
                <a:gd name="connsiteX4" fmla="*/ 1442261 w 2161301"/>
                <a:gd name="connsiteY4" fmla="*/ 1019716 h 1237170"/>
                <a:gd name="connsiteX5" fmla="*/ 438651 w 2161301"/>
                <a:gd name="connsiteY5" fmla="*/ 1235307 h 1237170"/>
                <a:gd name="connsiteX6" fmla="*/ 7471 w 2161301"/>
                <a:gd name="connsiteY6" fmla="*/ 923073 h 123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1301" h="1237170">
                  <a:moveTo>
                    <a:pt x="7471" y="923073"/>
                  </a:moveTo>
                  <a:cubicBezTo>
                    <a:pt x="61988" y="840058"/>
                    <a:pt x="588573" y="890858"/>
                    <a:pt x="765753" y="737219"/>
                  </a:cubicBezTo>
                  <a:cubicBezTo>
                    <a:pt x="942933" y="583580"/>
                    <a:pt x="838855" y="28496"/>
                    <a:pt x="1070553" y="1238"/>
                  </a:cubicBezTo>
                  <a:cubicBezTo>
                    <a:pt x="1302251" y="-26021"/>
                    <a:pt x="2093988" y="403922"/>
                    <a:pt x="2155939" y="573668"/>
                  </a:cubicBezTo>
                  <a:cubicBezTo>
                    <a:pt x="2217890" y="743414"/>
                    <a:pt x="1728476" y="909443"/>
                    <a:pt x="1442261" y="1019716"/>
                  </a:cubicBezTo>
                  <a:cubicBezTo>
                    <a:pt x="1156046" y="1129989"/>
                    <a:pt x="670349" y="1253892"/>
                    <a:pt x="438651" y="1235307"/>
                  </a:cubicBezTo>
                  <a:cubicBezTo>
                    <a:pt x="206953" y="1216722"/>
                    <a:pt x="-47046" y="1006088"/>
                    <a:pt x="7471" y="923073"/>
                  </a:cubicBez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C780654-784E-445D-9F7A-C2BD39572229}"/>
                </a:ext>
              </a:extLst>
            </p:cNvPr>
            <p:cNvSpPr/>
            <p:nvPr/>
          </p:nvSpPr>
          <p:spPr>
            <a:xfrm>
              <a:off x="7553655" y="738690"/>
              <a:ext cx="123719" cy="14124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422473C5-61ED-4E28-AE83-A168EE1FF3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968" y="809325"/>
              <a:ext cx="728546" cy="338254"/>
            </a:xfrm>
            <a:prstGeom prst="straightConnector1">
              <a:avLst/>
            </a:prstGeom>
            <a:ln w="38100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BB24586E-ACBA-43C6-8ABF-30F1FD10B31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179285" y="369214"/>
              <a:ext cx="604827" cy="267630"/>
            </a:xfrm>
            <a:prstGeom prst="straightConnector1">
              <a:avLst/>
            </a:prstGeom>
            <a:ln w="38100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FB058A04-1917-49D2-9EDE-CF255F543E09}"/>
                    </a:ext>
                  </a:extLst>
                </p:cNvPr>
                <p:cNvSpPr/>
                <p:nvPr/>
              </p:nvSpPr>
              <p:spPr>
                <a:xfrm>
                  <a:off x="7615514" y="578112"/>
                  <a:ext cx="56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FB058A04-1917-49D2-9EDE-CF255F543E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5514" y="578112"/>
                  <a:ext cx="56855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1E2D7E2C-EA5E-4121-8FF6-52ABE0095E3D}"/>
                    </a:ext>
                  </a:extLst>
                </p:cNvPr>
                <p:cNvSpPr/>
                <p:nvPr/>
              </p:nvSpPr>
              <p:spPr>
                <a:xfrm>
                  <a:off x="7171305" y="998728"/>
                  <a:ext cx="3516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1E2D7E2C-EA5E-4121-8FF6-52ABE0095E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1305" y="998728"/>
                  <a:ext cx="351635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23333" r="-280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B8729AB8-3AE8-4321-B261-2AD914F4923C}"/>
                    </a:ext>
                  </a:extLst>
                </p:cNvPr>
                <p:cNvSpPr/>
                <p:nvPr/>
              </p:nvSpPr>
              <p:spPr>
                <a:xfrm>
                  <a:off x="6930919" y="-48794"/>
                  <a:ext cx="1184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B8729AB8-3AE8-4321-B261-2AD914F492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919" y="-48794"/>
                  <a:ext cx="1184042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22951" r="-21649"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320BF339-8FDA-4DD2-8BF7-AB3D62B343C0}"/>
                    </a:ext>
                  </a:extLst>
                </p:cNvPr>
                <p:cNvSpPr/>
                <p:nvPr/>
              </p:nvSpPr>
              <p:spPr>
                <a:xfrm>
                  <a:off x="6625964" y="864105"/>
                  <a:ext cx="3660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320BF339-8FDA-4DD2-8BF7-AB3D62B343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5964" y="864105"/>
                  <a:ext cx="36606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7CA55DB9-1749-407A-A27D-336D5FB634D9}"/>
                </a:ext>
              </a:extLst>
            </p:cNvPr>
            <p:cNvSpPr/>
            <p:nvPr/>
          </p:nvSpPr>
          <p:spPr>
            <a:xfrm>
              <a:off x="6625964" y="135872"/>
              <a:ext cx="1944525" cy="1611618"/>
            </a:xfrm>
            <a:prstGeom prst="arc">
              <a:avLst>
                <a:gd name="adj1" fmla="val 18788843"/>
                <a:gd name="adj2" fmla="val 0"/>
              </a:avLst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C0B650EB-B4E1-4181-B44F-B76D0DDFC202}"/>
                    </a:ext>
                  </a:extLst>
                </p:cNvPr>
                <p:cNvSpPr/>
                <p:nvPr/>
              </p:nvSpPr>
              <p:spPr>
                <a:xfrm>
                  <a:off x="8114508" y="426870"/>
                  <a:ext cx="409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C0B650EB-B4E1-4181-B44F-B76D0DDFC2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4508" y="426870"/>
                  <a:ext cx="40934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38D9322F-3C70-4C92-9EF8-7FEC8719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604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78F159E-78B1-4AB9-8A8E-665F39124920}"/>
                  </a:ext>
                </a:extLst>
              </p:cNvPr>
              <p:cNvSpPr/>
              <p:nvPr/>
            </p:nvSpPr>
            <p:spPr>
              <a:xfrm>
                <a:off x="1695018" y="602734"/>
                <a:ext cx="5737340" cy="5762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刚体坐标系选取：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𝑜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𝑥𝑦𝑧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还是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𝑜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𝜉𝜂𝜁</m:t>
                    </m:r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?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78F159E-78B1-4AB9-8A8E-665F39124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018" y="602734"/>
                <a:ext cx="5737340" cy="576248"/>
              </a:xfrm>
              <a:prstGeom prst="rect">
                <a:avLst/>
              </a:prstGeom>
              <a:blipFill>
                <a:blip r:embed="rId2"/>
                <a:stretch>
                  <a:fillRect l="-1594" r="-638" b="-25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F1CA56B-48DC-4B64-B90D-C81F4FD91DC0}"/>
                  </a:ext>
                </a:extLst>
              </p:cNvPr>
              <p:cNvSpPr/>
              <p:nvPr/>
            </p:nvSpPr>
            <p:spPr>
              <a:xfrm>
                <a:off x="435179" y="1344414"/>
                <a:ext cx="8444662" cy="539243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𝑜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𝜉𝜂𝜁</m:t>
                    </m:r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：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坐标轴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与实验室系平行，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不随时间变化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坐标系中刚体上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任一点的坐标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（位矢分量）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随时间变化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𝜉</m:t>
                          </m:r>
                        </m:e>
                      </m:acc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𝜉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𝜂</m:t>
                          </m:r>
                        </m:e>
                      </m:acc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𝜂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𝜁</m:t>
                          </m:r>
                        </m:e>
                      </m:acc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𝜁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𝑜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𝑥𝑦𝑧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：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坐标轴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随刚体一起运动，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随时间变化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坐标系中刚体上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任一点的坐标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（位矢分量）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不随时间变化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𝑥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𝑦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𝑧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主要是为了将角动量和动能表示为简单的形式，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欧拉选取刚体固定坐标系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𝑜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𝑥𝑦𝑧</m:t>
                    </m:r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来研究刚体运动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F1CA56B-48DC-4B64-B90D-C81F4FD91D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79" y="1344414"/>
                <a:ext cx="8444662" cy="5392438"/>
              </a:xfrm>
              <a:prstGeom prst="rect">
                <a:avLst/>
              </a:prstGeom>
              <a:blipFill>
                <a:blip r:embed="rId3"/>
                <a:stretch>
                  <a:fillRect l="-1082" r="-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0FC89F-B720-49C3-BF19-B79A582BC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601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8">
            <a:extLst>
              <a:ext uri="{FF2B5EF4-FFF2-40B4-BE49-F238E27FC236}">
                <a16:creationId xmlns:a16="http://schemas.microsoft.com/office/drawing/2014/main" id="{F0FEC5D1-6F69-49A7-A101-8C13972C4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24" y="117737"/>
            <a:ext cx="4273550" cy="4603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、刚体转动动能的表达式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7528589-FACB-4455-8DD2-82E72EC57C1B}"/>
              </a:ext>
            </a:extLst>
          </p:cNvPr>
          <p:cNvGrpSpPr/>
          <p:nvPr/>
        </p:nvGrpSpPr>
        <p:grpSpPr>
          <a:xfrm>
            <a:off x="6596723" y="-48794"/>
            <a:ext cx="2161301" cy="1796284"/>
            <a:chOff x="6596723" y="-48794"/>
            <a:chExt cx="2161301" cy="1796284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2093C978-DFD9-4E8B-886B-560CA96955A5}"/>
                </a:ext>
              </a:extLst>
            </p:cNvPr>
            <p:cNvSpPr/>
            <p:nvPr/>
          </p:nvSpPr>
          <p:spPr>
            <a:xfrm rot="10800000">
              <a:off x="6596723" y="406397"/>
              <a:ext cx="2161301" cy="1237170"/>
            </a:xfrm>
            <a:custGeom>
              <a:avLst/>
              <a:gdLst>
                <a:gd name="connsiteX0" fmla="*/ 7471 w 2161301"/>
                <a:gd name="connsiteY0" fmla="*/ 923073 h 1237170"/>
                <a:gd name="connsiteX1" fmla="*/ 765753 w 2161301"/>
                <a:gd name="connsiteY1" fmla="*/ 737219 h 1237170"/>
                <a:gd name="connsiteX2" fmla="*/ 1070553 w 2161301"/>
                <a:gd name="connsiteY2" fmla="*/ 1238 h 1237170"/>
                <a:gd name="connsiteX3" fmla="*/ 2155939 w 2161301"/>
                <a:gd name="connsiteY3" fmla="*/ 573668 h 1237170"/>
                <a:gd name="connsiteX4" fmla="*/ 1442261 w 2161301"/>
                <a:gd name="connsiteY4" fmla="*/ 1019716 h 1237170"/>
                <a:gd name="connsiteX5" fmla="*/ 438651 w 2161301"/>
                <a:gd name="connsiteY5" fmla="*/ 1235307 h 1237170"/>
                <a:gd name="connsiteX6" fmla="*/ 7471 w 2161301"/>
                <a:gd name="connsiteY6" fmla="*/ 923073 h 123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1301" h="1237170">
                  <a:moveTo>
                    <a:pt x="7471" y="923073"/>
                  </a:moveTo>
                  <a:cubicBezTo>
                    <a:pt x="61988" y="840058"/>
                    <a:pt x="588573" y="890858"/>
                    <a:pt x="765753" y="737219"/>
                  </a:cubicBezTo>
                  <a:cubicBezTo>
                    <a:pt x="942933" y="583580"/>
                    <a:pt x="838855" y="28496"/>
                    <a:pt x="1070553" y="1238"/>
                  </a:cubicBezTo>
                  <a:cubicBezTo>
                    <a:pt x="1302251" y="-26021"/>
                    <a:pt x="2093988" y="403922"/>
                    <a:pt x="2155939" y="573668"/>
                  </a:cubicBezTo>
                  <a:cubicBezTo>
                    <a:pt x="2217890" y="743414"/>
                    <a:pt x="1728476" y="909443"/>
                    <a:pt x="1442261" y="1019716"/>
                  </a:cubicBezTo>
                  <a:cubicBezTo>
                    <a:pt x="1156046" y="1129989"/>
                    <a:pt x="670349" y="1253892"/>
                    <a:pt x="438651" y="1235307"/>
                  </a:cubicBezTo>
                  <a:cubicBezTo>
                    <a:pt x="206953" y="1216722"/>
                    <a:pt x="-47046" y="1006088"/>
                    <a:pt x="7471" y="923073"/>
                  </a:cubicBez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E5CA548-9B49-45D0-836D-D6AEC2F135A8}"/>
                </a:ext>
              </a:extLst>
            </p:cNvPr>
            <p:cNvSpPr/>
            <p:nvPr/>
          </p:nvSpPr>
          <p:spPr>
            <a:xfrm>
              <a:off x="7553655" y="738690"/>
              <a:ext cx="123719" cy="14124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9FD1D6D0-722D-488B-86CF-30797FB93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6968" y="809325"/>
              <a:ext cx="728546" cy="338254"/>
            </a:xfrm>
            <a:prstGeom prst="straightConnector1">
              <a:avLst/>
            </a:prstGeom>
            <a:ln w="38100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A4D96326-0A22-4335-A0F7-89B8C4638A9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179285" y="369214"/>
              <a:ext cx="604827" cy="267630"/>
            </a:xfrm>
            <a:prstGeom prst="straightConnector1">
              <a:avLst/>
            </a:prstGeom>
            <a:ln w="38100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95A00045-6BB4-49DC-A8BD-4F4ACE35696F}"/>
                    </a:ext>
                  </a:extLst>
                </p:cNvPr>
                <p:cNvSpPr/>
                <p:nvPr/>
              </p:nvSpPr>
              <p:spPr>
                <a:xfrm>
                  <a:off x="7615514" y="578112"/>
                  <a:ext cx="56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altLang="zh-CN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d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95A00045-6BB4-49DC-A8BD-4F4ACE3569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5514" y="578112"/>
                  <a:ext cx="56855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6CF2A111-C5D4-421A-9834-AF0879264749}"/>
                    </a:ext>
                  </a:extLst>
                </p:cNvPr>
                <p:cNvSpPr/>
                <p:nvPr/>
              </p:nvSpPr>
              <p:spPr>
                <a:xfrm>
                  <a:off x="7171305" y="998728"/>
                  <a:ext cx="3516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6CF2A111-C5D4-421A-9834-AF08792647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1305" y="998728"/>
                  <a:ext cx="351635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23333" r="-275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4CF4D400-CEC0-42A1-AF50-1596E63E8591}"/>
                    </a:ext>
                  </a:extLst>
                </p:cNvPr>
                <p:cNvSpPr/>
                <p:nvPr/>
              </p:nvSpPr>
              <p:spPr>
                <a:xfrm>
                  <a:off x="6930919" y="-48794"/>
                  <a:ext cx="1184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</m:e>
                        </m:acc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kumimoji="0" lang="en-US" altLang="zh-CN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d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4CF4D400-CEC0-42A1-AF50-1596E63E85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919" y="-48794"/>
                  <a:ext cx="1184042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22951" r="-21134"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5BD485E3-63E1-421F-B5B7-74D2DE3C629F}"/>
                    </a:ext>
                  </a:extLst>
                </p:cNvPr>
                <p:cNvSpPr/>
                <p:nvPr/>
              </p:nvSpPr>
              <p:spPr>
                <a:xfrm>
                  <a:off x="6625964" y="864105"/>
                  <a:ext cx="3660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5BD485E3-63E1-421F-B5B7-74D2DE3C62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5964" y="864105"/>
                  <a:ext cx="36606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弧形 27">
              <a:extLst>
                <a:ext uri="{FF2B5EF4-FFF2-40B4-BE49-F238E27FC236}">
                  <a16:creationId xmlns:a16="http://schemas.microsoft.com/office/drawing/2014/main" id="{E7D7FA42-8BDC-4206-AEAE-2F7D5096E5DD}"/>
                </a:ext>
              </a:extLst>
            </p:cNvPr>
            <p:cNvSpPr/>
            <p:nvPr/>
          </p:nvSpPr>
          <p:spPr>
            <a:xfrm>
              <a:off x="6625964" y="135872"/>
              <a:ext cx="1944525" cy="1611618"/>
            </a:xfrm>
            <a:prstGeom prst="arc">
              <a:avLst>
                <a:gd name="adj1" fmla="val 18788843"/>
                <a:gd name="adj2" fmla="val 0"/>
              </a:avLst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036F3989-B982-4918-8C53-298E9B035689}"/>
                    </a:ext>
                  </a:extLst>
                </p:cNvPr>
                <p:cNvSpPr/>
                <p:nvPr/>
              </p:nvSpPr>
              <p:spPr>
                <a:xfrm>
                  <a:off x="8114508" y="426870"/>
                  <a:ext cx="409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𝜔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036F3989-B982-4918-8C53-298E9B0356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4508" y="426870"/>
                  <a:ext cx="409343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18">
                <a:extLst>
                  <a:ext uri="{FF2B5EF4-FFF2-40B4-BE49-F238E27FC236}">
                    <a16:creationId xmlns:a16="http://schemas.microsoft.com/office/drawing/2014/main" id="{23C21577-D404-41D6-8396-FDBAB4D22B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36" y="1919206"/>
                <a:ext cx="8941815" cy="43827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 anchorCtr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tabLst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71500" algn="l"/>
                  </a:tabLst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将刚体分为很多个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微元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，每个质量为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d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𝑚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，位矢为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acc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，则其动量为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d</m:t>
                    </m:r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𝑝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zh-CN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d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𝑚</m:t>
                    </m:r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</m:t>
                    </m:r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𝑣</m:t>
                        </m:r>
                      </m:e>
                    </m:acc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，动能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715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d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𝑇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d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0" lang="en-US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d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𝜔</m:t>
                              </m:r>
                            </m:e>
                          </m:acc>
                          <m:r>
                            <a:rPr kumimoji="0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71500" algn="l"/>
                  </a:tabLst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71500" algn="l"/>
                  </a:tabLst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715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d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𝑇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d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r>
                        <m:rPr>
                          <m:sty m:val="p"/>
                        </m:rP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𝐽</m:t>
                          </m:r>
                        </m:e>
                      </m:acc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71500" algn="l"/>
                  </a:tabLst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积分得到  </a:t>
                </a:r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715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𝑇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𝐽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1" name="Rectangle 18">
                <a:extLst>
                  <a:ext uri="{FF2B5EF4-FFF2-40B4-BE49-F238E27FC236}">
                    <a16:creationId xmlns:a16="http://schemas.microsoft.com/office/drawing/2014/main" id="{23C21577-D404-41D6-8396-FDBAB4D22B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36" y="1919206"/>
                <a:ext cx="8941815" cy="4382738"/>
              </a:xfrm>
              <a:prstGeom prst="rect">
                <a:avLst/>
              </a:prstGeom>
              <a:blipFill>
                <a:blip r:embed="rId7"/>
                <a:stretch>
                  <a:fillRect l="-1091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3673C34-649C-4A8F-96FA-953F5BA7C0FD}"/>
                  </a:ext>
                </a:extLst>
              </p:cNvPr>
              <p:cNvSpPr/>
              <p:nvPr/>
            </p:nvSpPr>
            <p:spPr>
              <a:xfrm>
                <a:off x="280728" y="3953546"/>
                <a:ext cx="3941913" cy="432747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 lvl="0" eaLnBrk="1" hangingPunct="1">
                  <a:tabLst>
                    <a:tab pos="5715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𝒂</m:t>
                          </m:r>
                        </m:e>
                      </m:acc>
                      <m:r>
                        <a:rPr lang="en-US" altLang="zh-CN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d>
                        <m:dPr>
                          <m:ctrlP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𝒃</m:t>
                              </m:r>
                            </m:e>
                          </m:acc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𝒄</m:t>
                              </m:r>
                            </m:e>
                          </m:acc>
                        </m:e>
                      </m:d>
                      <m:r>
                        <a:rPr lang="en-US" altLang="zh-CN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𝒃</m:t>
                          </m:r>
                        </m:e>
                      </m:acc>
                      <m:r>
                        <a:rPr lang="en-US" altLang="zh-CN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d>
                        <m:dPr>
                          <m:ctrlP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𝒂</m:t>
                              </m:r>
                            </m:e>
                          </m:acc>
                        </m:e>
                      </m:d>
                      <m:r>
                        <a:rPr lang="en-US" altLang="zh-CN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𝒄</m:t>
                          </m:r>
                        </m:e>
                      </m:acc>
                      <m:r>
                        <a:rPr lang="en-US" altLang="zh-CN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⋅(</m:t>
                      </m:r>
                      <m:acc>
                        <m:accPr>
                          <m:chr m:val="⃗"/>
                          <m:ctrlP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𝒂</m:t>
                          </m:r>
                        </m:e>
                      </m:acc>
                      <m:r>
                        <a:rPr lang="en-US" altLang="zh-CN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𝒃</m:t>
                          </m:r>
                        </m:e>
                      </m:acc>
                      <m:r>
                        <a:rPr lang="en-US" altLang="zh-CN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3673C34-649C-4A8F-96FA-953F5BA7C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28" y="3953546"/>
                <a:ext cx="3941913" cy="432747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箭头: 下 16">
            <a:extLst>
              <a:ext uri="{FF2B5EF4-FFF2-40B4-BE49-F238E27FC236}">
                <a16:creationId xmlns:a16="http://schemas.microsoft.com/office/drawing/2014/main" id="{26E277CE-2FAB-40DE-B88C-08D204871FF8}"/>
              </a:ext>
            </a:extLst>
          </p:cNvPr>
          <p:cNvSpPr/>
          <p:nvPr/>
        </p:nvSpPr>
        <p:spPr>
          <a:xfrm>
            <a:off x="4376641" y="3953546"/>
            <a:ext cx="713678" cy="4325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44E540D-890B-4337-B470-0F103C733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8CF78D4-8F79-454C-B5AD-3895DA463B60}"/>
                  </a:ext>
                </a:extLst>
              </p:cNvPr>
              <p:cNvSpPr/>
              <p:nvPr/>
            </p:nvSpPr>
            <p:spPr>
              <a:xfrm>
                <a:off x="0" y="648494"/>
                <a:ext cx="6638574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考虑刚体定点运动，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𝑂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，刚体上任一点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速度 </a:t>
                </a:r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 </m:t>
                      </m:r>
                      <m:acc>
                        <m:accPr>
                          <m:chr m:val="⃗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8CF78D4-8F79-454C-B5AD-3895DA463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8494"/>
                <a:ext cx="6638574" cy="1200329"/>
              </a:xfrm>
              <a:prstGeom prst="rect">
                <a:avLst/>
              </a:prstGeom>
              <a:blipFill>
                <a:blip r:embed="rId9"/>
                <a:stretch>
                  <a:fillRect l="-1377" r="-3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0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E81C727-3460-47F2-B4DD-A17FB630D1D7}"/>
                  </a:ext>
                </a:extLst>
              </p:cNvPr>
              <p:cNvSpPr/>
              <p:nvPr/>
            </p:nvSpPr>
            <p:spPr>
              <a:xfrm>
                <a:off x="3523441" y="24830"/>
                <a:ext cx="2097113" cy="78380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𝑇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E81C727-3460-47F2-B4DD-A17FB630D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441" y="24830"/>
                <a:ext cx="2097113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7CB5008-D24F-4CE1-BA87-F3D7343469B0}"/>
                  </a:ext>
                </a:extLst>
              </p:cNvPr>
              <p:cNvSpPr/>
              <p:nvPr/>
            </p:nvSpPr>
            <p:spPr>
              <a:xfrm>
                <a:off x="29733" y="911873"/>
                <a:ext cx="9084527" cy="396140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矩阵形式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𝑇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/>
                        </m:mr>
                        <m:mr>
                          <m:e/>
                        </m:mr>
                      </m:m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上式等价于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𝑇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𝑥𝑥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𝑦𝑦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𝑧𝑧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                                      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lv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−2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𝑥𝑦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−2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𝑥𝑧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−2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𝑦𝑧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以上即为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刚体动能的表达式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7CB5008-D24F-4CE1-BA87-F3D7343469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3" y="911873"/>
                <a:ext cx="9084527" cy="3961405"/>
              </a:xfrm>
              <a:prstGeom prst="rect">
                <a:avLst/>
              </a:prstGeom>
              <a:blipFill>
                <a:blip r:embed="rId3"/>
                <a:stretch>
                  <a:fillRect l="-1074" t="-1233" b="-2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667D8D-31B1-458B-827D-21FE4137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185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E467AA65-F63E-4881-8904-1A55BDFC2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23" y="117092"/>
            <a:ext cx="6086365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小结：定点运动，刚体角动量和动能表达式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8E28977-273B-444C-865A-39890B2ED969}"/>
                  </a:ext>
                </a:extLst>
              </p:cNvPr>
              <p:cNvSpPr/>
              <p:nvPr/>
            </p:nvSpPr>
            <p:spPr>
              <a:xfrm>
                <a:off x="2423188" y="671602"/>
                <a:ext cx="3878113" cy="78380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𝜔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𝑇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𝐼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8E28977-273B-444C-865A-39890B2ED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188" y="671602"/>
                <a:ext cx="3878113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E330983-1FAF-4986-AF22-640E4B9CF53F}"/>
                  </a:ext>
                </a:extLst>
              </p:cNvPr>
              <p:cNvSpPr/>
              <p:nvPr/>
            </p:nvSpPr>
            <p:spPr>
              <a:xfrm>
                <a:off x="81824" y="1548251"/>
                <a:ext cx="8980400" cy="466050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lvl="0"/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上式中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为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矩阵（张量），称为惯量张量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</m:acc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0"/>
                <a:r>
                  <a:rPr lang="zh-CN" altLang="en-US" sz="2400" noProof="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矩阵元定义为</a:t>
                </a:r>
                <a:endParaRPr lang="en-US" altLang="zh-CN" sz="2400" noProof="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0"/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0"/>
                <a:endParaRPr lang="en-US" altLang="zh-CN" sz="24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0"/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0"/>
                <a:endParaRPr lang="en-US" altLang="zh-CN" sz="24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0"/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0"/>
                <a:endParaRPr lang="en-US" altLang="zh-CN" sz="24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0"/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若是多个质点组成的刚体，上式积分变求和，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    </m:t>
                    </m:r>
                    <m:r>
                      <m:rPr>
                        <m:sty m:val="p"/>
                      </m:rPr>
                      <a:rPr kumimoji="0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d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𝑚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E330983-1FAF-4986-AF22-640E4B9CF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4" y="1548251"/>
                <a:ext cx="8980400" cy="4660507"/>
              </a:xfrm>
              <a:prstGeom prst="rect">
                <a:avLst/>
              </a:prstGeom>
              <a:blipFill>
                <a:blip r:embed="rId3"/>
                <a:stretch>
                  <a:fillRect l="-1018" t="-1178" b="-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B1343AF-684E-4A85-8B31-B64E7C0E4D07}"/>
                  </a:ext>
                </a:extLst>
              </p:cNvPr>
              <p:cNvSpPr/>
              <p:nvPr/>
            </p:nvSpPr>
            <p:spPr>
              <a:xfrm>
                <a:off x="1226142" y="3542823"/>
                <a:ext cx="2699087" cy="19855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𝑥𝑥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e>
                      </m:nary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𝑦𝑦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e>
                      </m:nary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𝑧𝑧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B1343AF-684E-4A85-8B31-B64E7C0E4D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142" y="3542823"/>
                <a:ext cx="2699087" cy="1985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E6DDB47-4055-4AAD-B32D-1277A836F5E7}"/>
                  </a:ext>
                </a:extLst>
              </p:cNvPr>
              <p:cNvSpPr/>
              <p:nvPr/>
            </p:nvSpPr>
            <p:spPr>
              <a:xfrm>
                <a:off x="4872105" y="3542823"/>
                <a:ext cx="2170771" cy="19855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𝑥𝑦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𝑥𝑦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e>
                      </m:nary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𝑥𝑧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altLang="zh-CN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e>
                      </m:nary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𝑦𝑧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altLang="zh-CN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E6DDB47-4055-4AAD-B32D-1277A836F5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105" y="3542823"/>
                <a:ext cx="2170771" cy="1985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8F8DB0B-F380-47BD-BF72-F1D8F80F1233}"/>
                  </a:ext>
                </a:extLst>
              </p:cNvPr>
              <p:cNvSpPr/>
              <p:nvPr/>
            </p:nvSpPr>
            <p:spPr>
              <a:xfrm>
                <a:off x="6752648" y="3244334"/>
                <a:ext cx="2040687" cy="36933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≡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8F8DB0B-F380-47BD-BF72-F1D8F80F1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648" y="3244334"/>
                <a:ext cx="2040687" cy="369332"/>
              </a:xfrm>
              <a:prstGeom prst="rect">
                <a:avLst/>
              </a:prstGeom>
              <a:blipFill>
                <a:blip r:embed="rId6"/>
                <a:stretch>
                  <a:fillRect b="-476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05AA144-E635-4A8E-8400-44BE26FF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0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330BD12-663F-498A-AF8D-229B4D170B78}"/>
                  </a:ext>
                </a:extLst>
              </p:cNvPr>
              <p:cNvSpPr/>
              <p:nvPr/>
            </p:nvSpPr>
            <p:spPr>
              <a:xfrm>
                <a:off x="113251" y="347804"/>
                <a:ext cx="7910485" cy="62294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例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：正方体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绕质心运动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，角速度为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𝜔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，求角动量与动能？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解答：取质心为原点，建立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本体坐标系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（固定在刚体上）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3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因为三个方向对称，故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积分相等，故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=2</m:t>
                      </m:r>
                      <m:nary>
                        <m:naryPr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6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𝑥𝑦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𝜌</m:t>
                          </m:r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𝑥𝑦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</m:t>
                      </m:r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同理，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𝑦𝑦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𝑧𝑧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6</m:t>
                        </m:r>
                      </m:den>
                    </m:f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𝑎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  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𝑥𝑧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𝑦𝑧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𝐼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6</m:t>
                          </m:r>
                        </m:den>
                      </m:f>
                      <m:r>
                        <a:rPr lang="en-US" altLang="zh-CN" sz="2400" b="1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𝟏</m:t>
                      </m:r>
                    </m:oMath>
                  </m:oMathPara>
                </a14:m>
                <a:endPara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330BD12-663F-498A-AF8D-229B4D170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51" y="347804"/>
                <a:ext cx="7910485" cy="6229462"/>
              </a:xfrm>
              <a:prstGeom prst="rect">
                <a:avLst/>
              </a:prstGeom>
              <a:blipFill>
                <a:blip r:embed="rId2"/>
                <a:stretch>
                  <a:fillRect l="-1234" t="-587" r="-7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63D66771-3B0F-400C-8C8F-83CB3523DB57}"/>
              </a:ext>
            </a:extLst>
          </p:cNvPr>
          <p:cNvGrpSpPr/>
          <p:nvPr/>
        </p:nvGrpSpPr>
        <p:grpSpPr>
          <a:xfrm>
            <a:off x="7263057" y="1185451"/>
            <a:ext cx="1880943" cy="2243549"/>
            <a:chOff x="7263057" y="-101125"/>
            <a:chExt cx="1880943" cy="224354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E7EBBFE-BE98-4CA3-A090-805AC987C3E1}"/>
                </a:ext>
              </a:extLst>
            </p:cNvPr>
            <p:cNvGrpSpPr/>
            <p:nvPr/>
          </p:nvGrpSpPr>
          <p:grpSpPr>
            <a:xfrm>
              <a:off x="7263057" y="-101125"/>
              <a:ext cx="1880943" cy="2243549"/>
              <a:chOff x="7372178" y="1341100"/>
              <a:chExt cx="1880943" cy="2243549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CB93D3C-2503-4C33-BFAF-B1C9364C2735}"/>
                  </a:ext>
                </a:extLst>
              </p:cNvPr>
              <p:cNvSpPr/>
              <p:nvPr/>
            </p:nvSpPr>
            <p:spPr>
              <a:xfrm>
                <a:off x="7372178" y="1449659"/>
                <a:ext cx="1880943" cy="20741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立方体 6">
                <a:extLst>
                  <a:ext uri="{FF2B5EF4-FFF2-40B4-BE49-F238E27FC236}">
                    <a16:creationId xmlns:a16="http://schemas.microsoft.com/office/drawing/2014/main" id="{C79BF2C0-88D3-4555-A645-750FE96FE7E5}"/>
                  </a:ext>
                </a:extLst>
              </p:cNvPr>
              <p:cNvSpPr/>
              <p:nvPr/>
            </p:nvSpPr>
            <p:spPr>
              <a:xfrm>
                <a:off x="7687521" y="1984917"/>
                <a:ext cx="1107688" cy="988741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10D15C44-9777-4148-B0F2-53AA26B0964D}"/>
                  </a:ext>
                </a:extLst>
              </p:cNvPr>
              <p:cNvCxnSpPr/>
              <p:nvPr/>
            </p:nvCxnSpPr>
            <p:spPr>
              <a:xfrm>
                <a:off x="7932234" y="1977483"/>
                <a:ext cx="0" cy="73274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EE159985-E9BA-42B6-9901-69E2286BAB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87521" y="2710228"/>
                <a:ext cx="244713" cy="24532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922112BE-95D4-4542-A19E-DEDFB5776C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2234" y="2717663"/>
                <a:ext cx="862975" cy="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F0B78A7F-C308-4EF8-A0A4-0406F01433BA}"/>
                  </a:ext>
                </a:extLst>
              </p:cNvPr>
              <p:cNvCxnSpPr/>
              <p:nvPr/>
            </p:nvCxnSpPr>
            <p:spPr>
              <a:xfrm>
                <a:off x="8241365" y="2522508"/>
                <a:ext cx="801149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EBBDA8B3-A3FE-4742-9AA7-5059C0E8A0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4468" y="1704159"/>
                <a:ext cx="0" cy="818349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E1944DD9-0A35-47C3-911A-006D5BDBEC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1" y="2522508"/>
                <a:ext cx="621365" cy="713805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90C9E74B-6C53-4EF1-8EE7-EDEDFB17C8FD}"/>
                      </a:ext>
                    </a:extLst>
                  </p:cNvPr>
                  <p:cNvSpPr txBox="1"/>
                  <p:nvPr/>
                </p:nvSpPr>
                <p:spPr>
                  <a:xfrm>
                    <a:off x="7565369" y="3122984"/>
                    <a:ext cx="42639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90C9E74B-6C53-4EF1-8EE7-EDEDFB17C8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5369" y="3122984"/>
                    <a:ext cx="426399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B5F0214E-A140-4FEB-9C36-F7EC093921F3}"/>
                      </a:ext>
                    </a:extLst>
                  </p:cNvPr>
                  <p:cNvSpPr txBox="1"/>
                  <p:nvPr/>
                </p:nvSpPr>
                <p:spPr>
                  <a:xfrm>
                    <a:off x="8826722" y="2479287"/>
                    <a:ext cx="42639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B5F0214E-A140-4FEB-9C36-F7EC093921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6722" y="2479287"/>
                    <a:ext cx="42639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2D48D9F4-4A4D-4ECB-8839-32A44F40BDEF}"/>
                      </a:ext>
                    </a:extLst>
                  </p:cNvPr>
                  <p:cNvSpPr txBox="1"/>
                  <p:nvPr/>
                </p:nvSpPr>
                <p:spPr>
                  <a:xfrm>
                    <a:off x="7841174" y="1341100"/>
                    <a:ext cx="40793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2D48D9F4-4A4D-4ECB-8839-32A44F40BD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41174" y="1341100"/>
                    <a:ext cx="407932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7900B876-5D14-4293-9D4B-1A949CBB4597}"/>
                      </a:ext>
                    </a:extLst>
                  </p:cNvPr>
                  <p:cNvSpPr txBox="1"/>
                  <p:nvPr/>
                </p:nvSpPr>
                <p:spPr>
                  <a:xfrm>
                    <a:off x="7372178" y="2337721"/>
                    <a:ext cx="43261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7900B876-5D14-4293-9D4B-1A949CBB45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2178" y="2337721"/>
                    <a:ext cx="432619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A2AC6D65-EAAC-4DE4-A0C5-E1DE27B7580C}"/>
                    </a:ext>
                  </a:extLst>
                </p:cNvPr>
                <p:cNvSpPr txBox="1"/>
                <p:nvPr/>
              </p:nvSpPr>
              <p:spPr>
                <a:xfrm>
                  <a:off x="7950550" y="913599"/>
                  <a:ext cx="4326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A2AC6D65-EAAC-4DE4-A0C5-E1DE27B75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0550" y="913599"/>
                  <a:ext cx="43261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FB1F5A44-15DD-421E-964D-C308F4DD3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75CBD5-D49E-B74B-B6ED-8585967A57E6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30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3030</TotalTime>
  <Words>4173</Words>
  <Application>Microsoft Office PowerPoint</Application>
  <PresentationFormat>全屏显示(4:3)</PresentationFormat>
  <Paragraphs>537</Paragraphs>
  <Slides>50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9" baseType="lpstr">
      <vt:lpstr>黑体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songyk</dc:creator>
  <cp:lastModifiedBy>宋 玉坤</cp:lastModifiedBy>
  <cp:revision>259</cp:revision>
  <dcterms:created xsi:type="dcterms:W3CDTF">2015-10-14T12:32:14Z</dcterms:created>
  <dcterms:modified xsi:type="dcterms:W3CDTF">2020-04-13T05:45:30Z</dcterms:modified>
</cp:coreProperties>
</file>